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4" r:id="rId4"/>
  </p:sldMasterIdLst>
  <p:notesMasterIdLst>
    <p:notesMasterId r:id="rId57"/>
  </p:notesMasterIdLst>
  <p:handoutMasterIdLst>
    <p:handoutMasterId r:id="rId58"/>
  </p:handoutMasterIdLst>
  <p:sldIdLst>
    <p:sldId id="959" r:id="rId5"/>
    <p:sldId id="1300" r:id="rId6"/>
    <p:sldId id="3597" r:id="rId7"/>
    <p:sldId id="3568" r:id="rId8"/>
    <p:sldId id="3606" r:id="rId9"/>
    <p:sldId id="3614" r:id="rId10"/>
    <p:sldId id="3562" r:id="rId11"/>
    <p:sldId id="3561" r:id="rId12"/>
    <p:sldId id="3554" r:id="rId13"/>
    <p:sldId id="3595" r:id="rId14"/>
    <p:sldId id="3495" r:id="rId15"/>
    <p:sldId id="3496" r:id="rId16"/>
    <p:sldId id="3611" r:id="rId17"/>
    <p:sldId id="3525" r:id="rId18"/>
    <p:sldId id="3583" r:id="rId19"/>
    <p:sldId id="3580" r:id="rId20"/>
    <p:sldId id="3551" r:id="rId21"/>
    <p:sldId id="1471" r:id="rId22"/>
    <p:sldId id="3555" r:id="rId23"/>
    <p:sldId id="3569" r:id="rId24"/>
    <p:sldId id="3589" r:id="rId25"/>
    <p:sldId id="3571" r:id="rId26"/>
    <p:sldId id="3453" r:id="rId27"/>
    <p:sldId id="3607" r:id="rId28"/>
    <p:sldId id="3581" r:id="rId29"/>
    <p:sldId id="1474" r:id="rId30"/>
    <p:sldId id="3540" r:id="rId31"/>
    <p:sldId id="3593" r:id="rId32"/>
    <p:sldId id="3376" r:id="rId33"/>
    <p:sldId id="3575" r:id="rId34"/>
    <p:sldId id="3509" r:id="rId35"/>
    <p:sldId id="3566" r:id="rId36"/>
    <p:sldId id="3567" r:id="rId37"/>
    <p:sldId id="3547" r:id="rId38"/>
    <p:sldId id="3521" r:id="rId39"/>
    <p:sldId id="3563" r:id="rId40"/>
    <p:sldId id="3564" r:id="rId41"/>
    <p:sldId id="3565" r:id="rId42"/>
    <p:sldId id="3587" r:id="rId43"/>
    <p:sldId id="3533" r:id="rId44"/>
    <p:sldId id="3549" r:id="rId45"/>
    <p:sldId id="3506" r:id="rId46"/>
    <p:sldId id="3610" r:id="rId47"/>
    <p:sldId id="3601" r:id="rId48"/>
    <p:sldId id="3582" r:id="rId49"/>
    <p:sldId id="3558" r:id="rId50"/>
    <p:sldId id="3536" r:id="rId51"/>
    <p:sldId id="3609" r:id="rId52"/>
    <p:sldId id="3596" r:id="rId53"/>
    <p:sldId id="3605" r:id="rId54"/>
    <p:sldId id="3588" r:id="rId55"/>
    <p:sldId id="3613" r:id="rId56"/>
  </p:sldIdLst>
  <p:sldSz cx="12192000" cy="6858000"/>
  <p:notesSz cx="7315200" cy="9601200"/>
  <p:embeddedFontLst>
    <p:embeddedFont>
      <p:font typeface="Helvetica" panose="020B0604020202020204" pitchFamily="34" charset="0"/>
      <p:regular r:id="rId59"/>
      <p:bold r:id="rId60"/>
      <p:italic r:id="rId61"/>
      <p:boldItalic r:id="rId62"/>
    </p:embeddedFont>
    <p:embeddedFont>
      <p:font typeface="Montserrat" panose="00000500000000000000" pitchFamily="2" charset="0"/>
      <p:regular r:id="rId63"/>
      <p:bold r:id="rId64"/>
      <p:italic r:id="rId65"/>
      <p:boldItalic r:id="rId66"/>
    </p:embeddedFont>
    <p:embeddedFont>
      <p:font typeface="Montserrat Medium" panose="00000600000000000000" pitchFamily="2" charset="0"/>
      <p:regular r:id="rId67"/>
      <p:italic r:id="rId68"/>
    </p:embeddedFont>
    <p:embeddedFont>
      <p:font typeface="Montserrat SemiBold" panose="00000700000000000000" pitchFamily="2" charset="0"/>
      <p:bold r:id="rId69"/>
      <p:boldItalic r:id="rId70"/>
    </p:embeddedFont>
    <p:embeddedFont>
      <p:font typeface="Poppins SemiBold" panose="00000700000000000000" pitchFamily="2" charset="0"/>
      <p:bold r:id="rId71"/>
    </p:embeddedFont>
    <p:embeddedFont>
      <p:font typeface="Segoe UI" panose="020B0502040204020203"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C7F09859-C099-4E01-B501-6AEF2DE182F4}">
          <p14:sldIdLst>
            <p14:sldId id="959"/>
            <p14:sldId id="1300"/>
            <p14:sldId id="3597"/>
          </p14:sldIdLst>
        </p14:section>
        <p14:section name="SESSION 1" id="{4F48B9F9-5EFB-4818-AA5E-49753902587A}">
          <p14:sldIdLst>
            <p14:sldId id="3568"/>
            <p14:sldId id="3606"/>
            <p14:sldId id="3614"/>
            <p14:sldId id="3562"/>
            <p14:sldId id="3561"/>
            <p14:sldId id="3554"/>
            <p14:sldId id="3595"/>
            <p14:sldId id="3495"/>
            <p14:sldId id="3496"/>
            <p14:sldId id="3611"/>
            <p14:sldId id="3525"/>
            <p14:sldId id="3583"/>
          </p14:sldIdLst>
        </p14:section>
        <p14:section name="SESSION 2" id="{48578508-0D69-461E-B9BF-2FC520F79DA9}">
          <p14:sldIdLst>
            <p14:sldId id="3580"/>
            <p14:sldId id="3551"/>
            <p14:sldId id="1471"/>
            <p14:sldId id="3555"/>
            <p14:sldId id="3569"/>
            <p14:sldId id="3589"/>
            <p14:sldId id="3571"/>
            <p14:sldId id="3453"/>
            <p14:sldId id="3607"/>
          </p14:sldIdLst>
        </p14:section>
        <p14:section name="SESSION 3" id="{1C802E05-25FC-4A0F-8A08-57EF47CA207A}">
          <p14:sldIdLst>
            <p14:sldId id="3581"/>
            <p14:sldId id="1474"/>
            <p14:sldId id="3540"/>
            <p14:sldId id="3593"/>
            <p14:sldId id="3376"/>
            <p14:sldId id="3575"/>
            <p14:sldId id="3509"/>
            <p14:sldId id="3566"/>
            <p14:sldId id="3567"/>
            <p14:sldId id="3547"/>
            <p14:sldId id="3521"/>
            <p14:sldId id="3563"/>
            <p14:sldId id="3564"/>
            <p14:sldId id="3565"/>
            <p14:sldId id="3587"/>
            <p14:sldId id="3533"/>
            <p14:sldId id="3549"/>
            <p14:sldId id="3506"/>
            <p14:sldId id="3610"/>
            <p14:sldId id="3601"/>
          </p14:sldIdLst>
        </p14:section>
        <p14:section name="SESSION 4" id="{FAD51924-376A-4DD9-978E-75CCB839E060}">
          <p14:sldIdLst>
            <p14:sldId id="3582"/>
            <p14:sldId id="3558"/>
            <p14:sldId id="3536"/>
            <p14:sldId id="3609"/>
            <p14:sldId id="3596"/>
            <p14:sldId id="3605"/>
            <p14:sldId id="3588"/>
            <p14:sldId id="361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C43201-7FA5-BB6F-A40F-2037178B1F3E}" name="Cate Whiting" initials="CW" userId="S::cate.whiting@edresearch.edu.au::7514a0af-dd40-4d08-b0fe-44b8ad4d8ec7" providerId="AD"/>
  <p188:author id="{D0840B07-F434-5A79-1F11-B689E106361E}" name="Sarah Richardson" initials="SR" userId="S::Sarah.Richardson@edresearch.edu.au::4900a6b9-7b55-442d-911a-1f51d9547b4a" providerId="AD"/>
  <p188:author id="{2BA08823-5DF0-DE63-AA0D-5C4C1679AB9A}" name="Cate Whiting" initials="CW" userId="S::Cate.Whiting@edresearch.edu.au::7514a0af-dd40-4d08-b0fe-44b8ad4d8ec7" providerId="AD"/>
  <p188:author id="{F2740044-7C40-4403-083B-598301A93EF2}" name="Tim McDonald" initials="TM" userId="S::Tim.McDonald@ymcawa.org.au::8c5026f1-148e-4d15-8f60-868a689b8366" providerId="AD"/>
  <p188:author id="{7208C749-8B3B-58FC-2102-E5EB431718EB}" name="Clare Spillane" initials="CS" userId="S::clare.spillane@edresearch.edu.au::eba6b3dd-7301-42e5-bb2d-fde91bfb1ef9" providerId="AD"/>
  <p188:author id="{0DD9C34E-A9CB-1F4A-9C2E-5B27218D5CC9}" name="Megan Kelly" initials="MK" userId="S::Megan.Kelly@edresearch.edu.au::b7b727c2-b4e4-424a-902d-8f8e38889e61" providerId="AD"/>
  <p188:author id="{03D34A52-5C73-D005-8168-3D451345A896}" name="Richard Patterson" initials="RP" userId="S::richard.patterson@edresearch.edu.au::03ddb602-2b4d-42c0-828e-9c73a2c97943" providerId="AD"/>
  <p188:author id="{7DDCEB57-5C80-955B-BD00-19D836AF6B57}" name="Samara Rowling" initials="SR" userId="S::samara.rowling@edresearch.edu.au::076e7a9a-c968-44df-87cb-567471a48692" providerId="AD"/>
  <p188:author id="{D85F5D8A-674D-43E8-2231-CAF2412DDAC3}" name="Cynthia How" initials="CH" userId="S::cynthia.how@edresearch.edu.au::f14f8da6-1ad2-4abf-8a50-91c09195f1a4" providerId="AD"/>
  <p188:author id="{D616D399-EE0F-0E5D-3D95-5464FEC4E44E}" name="Toni Delany-Crowe" initials="TD" userId="S::Toni.DelanyCrowe@edresearch.edu.au::cc351358-616a-48a1-b784-13e8d737770e" providerId="AD"/>
  <p188:author id="{9918FB9C-93CA-CB8B-3B34-487639891076}" name="Tal Greengard" initials="TG" userId="S::tal.greengard@edresearch.edu.au::ee7d4036-f818-4f08-b21c-392e06007f0b" providerId="AD"/>
  <p188:author id="{8ACA7ED9-780B-136D-FAC9-A6DB4C150F20}" name="Anita Cheung" initials="" userId="S::Anita.Cheung@edresearch.edu.au::a5c7208b-633f-4ab1-a338-0e75916fb88a" providerId="AD"/>
  <p188:author id="{A099E9E7-548C-F673-1120-09B9259C6454}" name="Cynthia How" initials="CH" userId="S::Cynthia.How@edresearch.edu.au::f14f8da6-1ad2-4abf-8a50-91c09195f1a4" providerId="AD"/>
  <p188:author id="{264B00ED-76A4-3D53-04A8-E4ECD5E977A9}" name="Sarah Richardson" initials="SR" userId="S::sarah.richardson@edresearch.edu.au::4900a6b9-7b55-442d-911a-1f51d9547b4a" providerId="AD"/>
  <p188:author id="{1B7BBEFB-C1FC-9CD2-315E-87467429FE39}" name="Richard Patterson" initials="RP" userId="S::Richard.Patterson@edresearch.edu.au::03ddb602-2b4d-42c0-828e-9c73a2c979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src" initials="s" lastIdx="2" clrIdx="0">
    <p:extLst>
      <p:ext uri="{19B8F6BF-5375-455C-9EA6-DF929625EA0E}">
        <p15:presenceInfo xmlns:p15="http://schemas.microsoft.com/office/powerpoint/2012/main" userId=" src" providerId="None"/>
      </p:ext>
    </p:extLst>
  </p:cmAuthor>
  <p:cmAuthor id="2" name="WHITE GRAPHIC" initials="WG" lastIdx="2" clrIdx="1">
    <p:extLst>
      <p:ext uri="{19B8F6BF-5375-455C-9EA6-DF929625EA0E}">
        <p15:presenceInfo xmlns:p15="http://schemas.microsoft.com/office/powerpoint/2012/main" userId="WHITE GRAPHIC" providerId="None"/>
      </p:ext>
    </p:extLst>
  </p:cmAuthor>
  <p:cmAuthor id="3" name="USER" initials="U" lastIdx="1" clrIdx="2">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AE0"/>
    <a:srgbClr val="000000"/>
    <a:srgbClr val="00838E"/>
    <a:srgbClr val="00305E"/>
    <a:srgbClr val="E6E6E6"/>
    <a:srgbClr val="F67D23"/>
    <a:srgbClr val="0096A2"/>
    <a:srgbClr val="EBE5DD"/>
    <a:srgbClr val="7E9877"/>
    <a:srgbClr val="004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83" autoAdjust="0"/>
  </p:normalViewPr>
  <p:slideViewPr>
    <p:cSldViewPr snapToGrid="0">
      <p:cViewPr>
        <p:scale>
          <a:sx n="82" d="100"/>
          <a:sy n="82" d="100"/>
        </p:scale>
        <p:origin x="240" y="96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3.fntdata"/><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4.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Hung" userId="f14f8da6-1ad2-4abf-8a50-91c09195f1a4" providerId="ADAL" clId="{117BEF13-D634-4440-92C0-0DF03A5FEDFD}"/>
    <pc:docChg chg="modSld">
      <pc:chgData name="Cynthia Hung" userId="f14f8da6-1ad2-4abf-8a50-91c09195f1a4" providerId="ADAL" clId="{117BEF13-D634-4440-92C0-0DF03A5FEDFD}" dt="2024-08-26T03:57:08.431" v="13" actId="962"/>
      <pc:docMkLst>
        <pc:docMk/>
      </pc:docMkLst>
      <pc:sldChg chg="modSp mod">
        <pc:chgData name="Cynthia Hung" userId="f14f8da6-1ad2-4abf-8a50-91c09195f1a4" providerId="ADAL" clId="{117BEF13-D634-4440-92C0-0DF03A5FEDFD}" dt="2024-08-26T03:57:08.431" v="13" actId="962"/>
        <pc:sldMkLst>
          <pc:docMk/>
          <pc:sldMk cId="3147686155" sldId="3453"/>
        </pc:sldMkLst>
        <pc:picChg chg="mod">
          <ac:chgData name="Cynthia Hung" userId="f14f8da6-1ad2-4abf-8a50-91c09195f1a4" providerId="ADAL" clId="{117BEF13-D634-4440-92C0-0DF03A5FEDFD}" dt="2024-08-26T03:56:45.839" v="9" actId="962"/>
          <ac:picMkLst>
            <pc:docMk/>
            <pc:sldMk cId="3147686155" sldId="3453"/>
            <ac:picMk id="4" creationId="{81A98F2E-B160-706A-26A5-2013E9278B32}"/>
          </ac:picMkLst>
        </pc:picChg>
        <pc:picChg chg="mod">
          <ac:chgData name="Cynthia Hung" userId="f14f8da6-1ad2-4abf-8a50-91c09195f1a4" providerId="ADAL" clId="{117BEF13-D634-4440-92C0-0DF03A5FEDFD}" dt="2024-08-26T03:56:25.169" v="1" actId="962"/>
          <ac:picMkLst>
            <pc:docMk/>
            <pc:sldMk cId="3147686155" sldId="3453"/>
            <ac:picMk id="5" creationId="{CC8B2915-774B-5C7E-0B31-637979E3BD03}"/>
          </ac:picMkLst>
        </pc:picChg>
        <pc:picChg chg="mod">
          <ac:chgData name="Cynthia Hung" userId="f14f8da6-1ad2-4abf-8a50-91c09195f1a4" providerId="ADAL" clId="{117BEF13-D634-4440-92C0-0DF03A5FEDFD}" dt="2024-08-26T03:56:38.279" v="5" actId="962"/>
          <ac:picMkLst>
            <pc:docMk/>
            <pc:sldMk cId="3147686155" sldId="3453"/>
            <ac:picMk id="7" creationId="{30B834EF-F532-8DD3-E4F9-01E903C11919}"/>
          </ac:picMkLst>
        </pc:picChg>
        <pc:picChg chg="mod">
          <ac:chgData name="Cynthia Hung" userId="f14f8da6-1ad2-4abf-8a50-91c09195f1a4" providerId="ADAL" clId="{117BEF13-D634-4440-92C0-0DF03A5FEDFD}" dt="2024-08-26T03:56:32.185" v="3" actId="962"/>
          <ac:picMkLst>
            <pc:docMk/>
            <pc:sldMk cId="3147686155" sldId="3453"/>
            <ac:picMk id="10" creationId="{B324756A-154E-4E95-1A4E-09AB26E1F485}"/>
          </ac:picMkLst>
        </pc:picChg>
        <pc:picChg chg="mod">
          <ac:chgData name="Cynthia Hung" userId="f14f8da6-1ad2-4abf-8a50-91c09195f1a4" providerId="ADAL" clId="{117BEF13-D634-4440-92C0-0DF03A5FEDFD}" dt="2024-08-26T03:57:08.431" v="13" actId="962"/>
          <ac:picMkLst>
            <pc:docMk/>
            <pc:sldMk cId="3147686155" sldId="3453"/>
            <ac:picMk id="11" creationId="{5132D905-C6D3-3B1E-7E4A-43A24D50328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7D4DFA9-38CF-7D4C-9EB4-7A6A0A01A9C5}" type="datetimeFigureOut">
              <a:rPr lang="en-US" smtClean="0"/>
              <a:t>8/26/2024</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61" tIns="48331" rIns="96661" bIns="48331" rtlCol="0" anchor="b"/>
          <a:lstStyle>
            <a:lvl1pPr algn="r">
              <a:defRPr sz="1300"/>
            </a:lvl1pPr>
          </a:lstStyle>
          <a:p>
            <a:fld id="{408C5D27-E275-914C-B9A8-807C55B0069F}" type="slidenum">
              <a:rPr lang="en-US" smtClean="0"/>
              <a:t>‹#›</a:t>
            </a:fld>
            <a:endParaRPr lang="en-US"/>
          </a:p>
        </p:txBody>
      </p:sp>
    </p:spTree>
    <p:extLst>
      <p:ext uri="{BB962C8B-B14F-4D97-AF65-F5344CB8AC3E}">
        <p14:creationId xmlns:p14="http://schemas.microsoft.com/office/powerpoint/2010/main" val="4802984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601401"/>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072400"/>
            <a:ext cx="5852160" cy="508626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100">
                <a:latin typeface="Montserrat" pitchFamily="2" charset="77"/>
              </a:defRPr>
            </a:lvl1pPr>
          </a:lstStyle>
          <a:p>
            <a:fld id="{B36E7EC0-9BE3-5541-9D76-7DE32A6C9D42}" type="slidenum">
              <a:rPr lang="en-US" smtClean="0"/>
              <a:pPr/>
              <a:t>‹#›</a:t>
            </a:fld>
            <a:endParaRPr lang="en-US"/>
          </a:p>
        </p:txBody>
      </p:sp>
    </p:spTree>
    <p:extLst>
      <p:ext uri="{BB962C8B-B14F-4D97-AF65-F5344CB8AC3E}">
        <p14:creationId xmlns:p14="http://schemas.microsoft.com/office/powerpoint/2010/main" val="200110054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a:xfrm>
            <a:off x="731520" y="4200938"/>
            <a:ext cx="5852160" cy="4957725"/>
          </a:xfrm>
        </p:spPr>
        <p:txBody>
          <a:bodyPr/>
          <a:lstStyle/>
          <a:p>
            <a:endParaRPr lang="en-US" sz="1100"/>
          </a:p>
        </p:txBody>
      </p:sp>
      <p:sp>
        <p:nvSpPr>
          <p:cNvPr id="6" name="Slide Number Placeholder 5"/>
          <p:cNvSpPr>
            <a:spLocks noGrp="1"/>
          </p:cNvSpPr>
          <p:nvPr>
            <p:ph type="sldNum" sz="quarter" idx="5"/>
          </p:nvPr>
        </p:nvSpPr>
        <p:spPr/>
        <p:txBody>
          <a:bodyPr/>
          <a:lstStyle/>
          <a:p>
            <a:fld id="{B36E7EC0-9BE3-5541-9D76-7DE32A6C9D42}" type="slidenum">
              <a:rPr lang="en-US" smtClean="0"/>
              <a:t>1</a:t>
            </a:fld>
            <a:endParaRPr lang="en-US"/>
          </a:p>
        </p:txBody>
      </p:sp>
    </p:spTree>
    <p:extLst>
      <p:ext uri="{BB962C8B-B14F-4D97-AF65-F5344CB8AC3E}">
        <p14:creationId xmlns:p14="http://schemas.microsoft.com/office/powerpoint/2010/main" val="146315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Adjust the language if different terms are used in your school for vision and mission.</a:t>
            </a:r>
          </a:p>
          <a:p>
            <a:endParaRPr lang="en-AU" sz="1100" b="1"/>
          </a:p>
          <a:p>
            <a:r>
              <a:rPr lang="en-AU" sz="1100" b="1"/>
              <a:t>Facilitator notes</a:t>
            </a:r>
            <a:endParaRPr lang="en-AU" sz="1100"/>
          </a:p>
          <a:p>
            <a:r>
              <a:rPr lang="en-AU" sz="1100"/>
              <a:t>These are the 4 topics we will cover in this session.</a:t>
            </a:r>
          </a:p>
          <a:p>
            <a:endParaRPr lang="en-AU" sz="1100"/>
          </a:p>
          <a:p>
            <a:r>
              <a:rPr lang="en-AU" sz="1100" i="1"/>
              <a:t>Give participants time to read the slide.</a:t>
            </a:r>
            <a:endParaRPr lang="en-US" sz="1100" i="1"/>
          </a:p>
        </p:txBody>
      </p:sp>
      <p:sp>
        <p:nvSpPr>
          <p:cNvPr id="6" name="Slide Number Placeholder 5"/>
          <p:cNvSpPr>
            <a:spLocks noGrp="1"/>
          </p:cNvSpPr>
          <p:nvPr>
            <p:ph type="sldNum" sz="quarter" idx="5"/>
          </p:nvPr>
        </p:nvSpPr>
        <p:spPr/>
        <p:txBody>
          <a:bodyPr/>
          <a:lstStyle/>
          <a:p>
            <a:fld id="{B36E7EC0-9BE3-5541-9D76-7DE32A6C9D42}" type="slidenum">
              <a:rPr lang="en-US" smtClean="0"/>
              <a:t>10</a:t>
            </a:fld>
            <a:endParaRPr lang="en-US"/>
          </a:p>
        </p:txBody>
      </p:sp>
    </p:spTree>
    <p:extLst>
      <p:ext uri="{BB962C8B-B14F-4D97-AF65-F5344CB8AC3E}">
        <p14:creationId xmlns:p14="http://schemas.microsoft.com/office/powerpoint/2010/main" val="4082963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725488"/>
            <a:ext cx="4327525" cy="2433637"/>
          </a:xfrm>
        </p:spPr>
      </p:sp>
      <p:sp>
        <p:nvSpPr>
          <p:cNvPr id="3" name="Notes Placeholder 2"/>
          <p:cNvSpPr>
            <a:spLocks noGrp="1"/>
          </p:cNvSpPr>
          <p:nvPr>
            <p:ph type="body" idx="1"/>
          </p:nvPr>
        </p:nvSpPr>
        <p:spPr>
          <a:xfrm>
            <a:off x="813101" y="3423938"/>
            <a:ext cx="5688997" cy="5799084"/>
          </a:xfrm>
        </p:spPr>
        <p:txBody>
          <a:bodyPr/>
          <a:lstStyle/>
          <a:p>
            <a:pPr>
              <a:lnSpc>
                <a:spcPct val="107000"/>
              </a:lnSpc>
              <a:spcAft>
                <a:spcPts val="800"/>
              </a:spcAft>
            </a:pPr>
            <a:r>
              <a:rPr lang="en-AU" sz="1100" b="1" kern="1200">
                <a:effectLst/>
                <a:latin typeface="Montserrat"/>
                <a:ea typeface="Calibri"/>
                <a:cs typeface="Calibri" panose="020F0502020204030204" pitchFamily="34" charset="0"/>
              </a:rPr>
              <a:t>Preparation</a:t>
            </a:r>
            <a:endParaRPr lang="en-AU" sz="1100" kern="100">
              <a:effectLst/>
              <a:latin typeface="Montserrat"/>
              <a:ea typeface="Calibri"/>
              <a:cs typeface="Arial" panose="020B0604020202020204" pitchFamily="34" charset="0"/>
            </a:endParaRPr>
          </a:p>
          <a:p>
            <a:pPr marL="171450" indent="-171450">
              <a:lnSpc>
                <a:spcPct val="107000"/>
              </a:lnSpc>
              <a:spcAft>
                <a:spcPts val="800"/>
              </a:spcAft>
              <a:buFontTx/>
              <a:buChar char="-"/>
            </a:pPr>
            <a:r>
              <a:rPr lang="en-AU" sz="1100" kern="1200">
                <a:effectLst/>
                <a:latin typeface="Montserrat"/>
                <a:ea typeface="Calibri"/>
                <a:cs typeface="Calibri" panose="020F0502020204030204" pitchFamily="34" charset="0"/>
              </a:rPr>
              <a:t>Prepare to speak to each point on the slide, explaining your school and system/sector supports for classroom management.</a:t>
            </a:r>
            <a:endParaRPr lang="en-AU" sz="1100" kern="100">
              <a:effectLst/>
              <a:latin typeface="Montserrat"/>
              <a:ea typeface="Calibri"/>
              <a:cs typeface="Arial" panose="020B0604020202020204" pitchFamily="34" charset="0"/>
            </a:endParaRPr>
          </a:p>
          <a:p>
            <a:pPr marL="171450" indent="-171450">
              <a:buFontTx/>
              <a:buChar char="-"/>
            </a:pPr>
            <a:r>
              <a:rPr lang="en-US" sz="1100" i="0" kern="1200">
                <a:effectLst/>
                <a:latin typeface="Montserrat"/>
                <a:cs typeface="Calibri" panose="020F0502020204030204" pitchFamily="34" charset="0"/>
              </a:rPr>
              <a:t>For staff already familiar with the school you may prefer to select a few dot points and remind staff how those supports work at your school.</a:t>
            </a:r>
          </a:p>
          <a:p>
            <a:pPr marL="171450" lvl="0" indent="-171450">
              <a:lnSpc>
                <a:spcPct val="107000"/>
              </a:lnSpc>
              <a:spcAft>
                <a:spcPts val="800"/>
              </a:spcAft>
              <a:buFontTx/>
              <a:buChar char="-"/>
            </a:pPr>
            <a:r>
              <a:rPr lang="en-AU" sz="1100" kern="1200">
                <a:effectLst/>
                <a:latin typeface="Montserrat"/>
                <a:ea typeface="Calibri"/>
                <a:cs typeface="Calibri" panose="020F0502020204030204" pitchFamily="34" charset="0"/>
              </a:rPr>
              <a:t>Consider providing a handout detailing the support available to staff (what it is and how they can access it).</a:t>
            </a:r>
            <a:endParaRPr lang="en-AU" sz="1100" kern="100">
              <a:effectLst/>
              <a:latin typeface="Montserrat"/>
              <a:ea typeface="Calibri"/>
              <a:cs typeface="Arial" panose="020B0604020202020204" pitchFamily="34" charset="0"/>
            </a:endParaRPr>
          </a:p>
          <a:p>
            <a:pPr marL="171450" lvl="0" indent="-171450">
              <a:lnSpc>
                <a:spcPct val="107000"/>
              </a:lnSpc>
              <a:spcAft>
                <a:spcPts val="800"/>
              </a:spcAft>
              <a:buFontTx/>
              <a:buChar char="-"/>
            </a:pPr>
            <a:r>
              <a:rPr lang="en-AU" sz="1100" kern="1200">
                <a:effectLst/>
                <a:latin typeface="Montserrat"/>
                <a:ea typeface="Calibri"/>
                <a:cs typeface="Calibri" panose="020F0502020204030204" pitchFamily="34" charset="0"/>
              </a:rPr>
              <a:t>This slide will be repeated at the end of the presentation.</a:t>
            </a:r>
            <a:endParaRPr lang="en-AU" sz="1100" b="1" kern="1200">
              <a:effectLst/>
              <a:latin typeface="Montserrat"/>
              <a:ea typeface="Calibri"/>
              <a:cs typeface="Calibri" panose="020F0502020204030204" pitchFamily="34" charset="0"/>
            </a:endParaRPr>
          </a:p>
          <a:p>
            <a:pPr>
              <a:lnSpc>
                <a:spcPct val="107000"/>
              </a:lnSpc>
              <a:spcAft>
                <a:spcPts val="800"/>
              </a:spcAft>
            </a:pPr>
            <a:endParaRPr lang="en-AU" sz="100" b="1" kern="1200">
              <a:effectLst/>
              <a:ea typeface="Calibri" panose="020F0502020204030204" pitchFamily="34" charset="0"/>
              <a:cs typeface="Calibri" panose="020F0502020204030204" pitchFamily="34" charset="0"/>
            </a:endParaRPr>
          </a:p>
          <a:p>
            <a:pPr>
              <a:lnSpc>
                <a:spcPct val="107000"/>
              </a:lnSpc>
              <a:spcAft>
                <a:spcPts val="800"/>
              </a:spcAft>
            </a:pPr>
            <a:r>
              <a:rPr lang="en-AU" sz="1100" b="1" kern="1200">
                <a:effectLst/>
                <a:latin typeface="Montserrat"/>
                <a:ea typeface="Calibri"/>
                <a:cs typeface="Calibri" panose="020F0502020204030204" pitchFamily="34" charset="0"/>
              </a:rPr>
              <a:t>Facilitator notes</a:t>
            </a:r>
            <a:r>
              <a:rPr lang="en-US" sz="1100" kern="100">
                <a:effectLst/>
                <a:latin typeface="Montserrat"/>
                <a:ea typeface="Calibri"/>
                <a:cs typeface="Arial" panose="020B0604020202020204" pitchFamily="34" charset="0"/>
              </a:rPr>
              <a:t>  </a:t>
            </a:r>
            <a:endParaRPr lang="en-AU" sz="1100" kern="100">
              <a:effectLst/>
              <a:latin typeface="Montserrat"/>
              <a:ea typeface="Calibri"/>
              <a:cs typeface="Arial" panose="020B0604020202020204" pitchFamily="34" charset="0"/>
            </a:endParaRPr>
          </a:p>
          <a:p>
            <a:pPr>
              <a:lnSpc>
                <a:spcPct val="107000"/>
              </a:lnSpc>
              <a:spcAft>
                <a:spcPts val="1400"/>
              </a:spcAft>
            </a:pPr>
            <a:r>
              <a:rPr lang="en-AU" sz="1100" kern="1200">
                <a:effectLst/>
                <a:latin typeface="Montserrat"/>
                <a:ea typeface="Calibri"/>
                <a:cs typeface="Calibri" panose="020F0502020204030204" pitchFamily="34" charset="0"/>
              </a:rPr>
              <a:t>What I share with you today is reflected in a range of existing supports available in the school.</a:t>
            </a:r>
            <a:r>
              <a:rPr lang="en-AU" sz="1100">
                <a:latin typeface="Montserrat"/>
                <a:ea typeface="Calibri"/>
                <a:cs typeface="Calibri" panose="020F0502020204030204" pitchFamily="34" charset="0"/>
              </a:rPr>
              <a:t>  </a:t>
            </a:r>
            <a:endParaRPr lang="en-AU" sz="1100" kern="100">
              <a:effectLst/>
              <a:ea typeface="Calibri" panose="020F0502020204030204" pitchFamily="34" charset="0"/>
              <a:cs typeface="Arial" panose="020B0604020202020204" pitchFamily="34" charset="0"/>
            </a:endParaRPr>
          </a:p>
          <a:p>
            <a:pPr>
              <a:lnSpc>
                <a:spcPct val="107000"/>
              </a:lnSpc>
              <a:spcAft>
                <a:spcPts val="1400"/>
              </a:spcAft>
            </a:pPr>
            <a:r>
              <a:rPr lang="en-AU" sz="1100" i="1" kern="1200">
                <a:effectLst/>
                <a:latin typeface="Montserrat"/>
                <a:ea typeface="Calibri"/>
                <a:cs typeface="Calibri" panose="020F0502020204030204" pitchFamily="34" charset="0"/>
              </a:rPr>
              <a:t>For staff already familiar with the school you may wish to emphasise that this information isn’t new </a:t>
            </a:r>
            <a:r>
              <a:rPr lang="en-AU" sz="1100" i="1" kern="1200">
                <a:effectLst/>
                <a:latin typeface="Times New Roman"/>
                <a:ea typeface="Calibri"/>
                <a:cs typeface="Times New Roman"/>
              </a:rPr>
              <a:t>–</a:t>
            </a:r>
            <a:r>
              <a:rPr lang="en-AU" sz="1100" i="1" kern="1200">
                <a:effectLst/>
                <a:latin typeface="Montserrat"/>
                <a:ea typeface="Calibri"/>
                <a:cs typeface="Calibri" panose="020F0502020204030204" pitchFamily="34" charset="0"/>
              </a:rPr>
              <a:t> it’s a reminder to support shared understanding</a:t>
            </a:r>
            <a:r>
              <a:rPr lang="en-AU" sz="1100" i="1">
                <a:latin typeface="Montserrat"/>
                <a:ea typeface="Calibri"/>
                <a:cs typeface="Calibri" panose="020F0502020204030204" pitchFamily="34" charset="0"/>
              </a:rPr>
              <a:t>.</a:t>
            </a:r>
            <a:endParaRPr lang="en-AU" sz="1100" kern="100">
              <a:effectLst/>
              <a:ea typeface="Calibri" panose="020F0502020204030204" pitchFamily="34" charset="0"/>
              <a:cs typeface="Arial" panose="020B0604020202020204" pitchFamily="34" charset="0"/>
            </a:endParaRPr>
          </a:p>
          <a:p>
            <a:pPr>
              <a:lnSpc>
                <a:spcPct val="107000"/>
              </a:lnSpc>
              <a:spcAft>
                <a:spcPts val="1400"/>
              </a:spcAft>
            </a:pPr>
            <a:r>
              <a:rPr lang="en-AU" sz="1100" i="1" kern="1200">
                <a:effectLst/>
                <a:latin typeface="Montserrat"/>
                <a:ea typeface="Calibri"/>
                <a:cs typeface="Calibri" panose="020F0502020204030204" pitchFamily="34" charset="0"/>
              </a:rPr>
              <a:t>Talk through what the school and your system/sector offers for each of these areas</a:t>
            </a:r>
            <a:r>
              <a:rPr lang="en-AU" sz="1100" i="1">
                <a:latin typeface="Montserrat"/>
                <a:ea typeface="Calibri"/>
                <a:cs typeface="Calibri" panose="020F0502020204030204" pitchFamily="34" charset="0"/>
              </a:rPr>
              <a:t>.</a:t>
            </a:r>
            <a:endParaRPr lang="en-AU" sz="1100" kern="100">
              <a:effectLst/>
              <a:ea typeface="Calibri" panose="020F0502020204030204" pitchFamily="34" charset="0"/>
              <a:cs typeface="Arial" panose="020B0604020202020204" pitchFamily="34" charset="0"/>
            </a:endParaRPr>
          </a:p>
          <a:p>
            <a:pPr>
              <a:lnSpc>
                <a:spcPct val="107000"/>
              </a:lnSpc>
              <a:spcAft>
                <a:spcPts val="1400"/>
              </a:spcAft>
            </a:pPr>
            <a:r>
              <a:rPr lang="en-AU" sz="1100" i="1" kern="1200">
                <a:effectLst/>
                <a:latin typeface="Montserrat"/>
                <a:ea typeface="Calibri"/>
                <a:cs typeface="Calibri" panose="020F0502020204030204" pitchFamily="34" charset="0"/>
              </a:rPr>
              <a:t>When explaining t</a:t>
            </a:r>
            <a:r>
              <a:rPr lang="en-US" sz="1100" i="1" kern="1200">
                <a:effectLst/>
                <a:latin typeface="Montserrat"/>
                <a:ea typeface="Calibri"/>
                <a:cs typeface="Montserrat" panose="00000500000000000000" pitchFamily="2" charset="0"/>
              </a:rPr>
              <a:t>he process for responding to more persistent and serious disengaged and disruptive behaviour, identify who to call when assistance is needed</a:t>
            </a:r>
            <a:r>
              <a:rPr lang="en-US" sz="1100" i="1">
                <a:latin typeface="Montserrat"/>
                <a:ea typeface="Calibri"/>
                <a:cs typeface="Montserrat" panose="00000500000000000000" pitchFamily="2" charset="0"/>
              </a:rPr>
              <a:t>.</a:t>
            </a:r>
            <a:endParaRPr lang="en-AU" sz="1100" kern="10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400"/>
              </a:spcAft>
              <a:buClrTx/>
              <a:buSzTx/>
              <a:buFontTx/>
              <a:buNone/>
              <a:tabLst/>
              <a:defRPr/>
            </a:pPr>
            <a:r>
              <a:rPr lang="en-AU" sz="1100" kern="1200">
                <a:effectLst/>
                <a:latin typeface="Montserrat"/>
                <a:ea typeface="Calibri"/>
                <a:cs typeface="Calibri" panose="020F0502020204030204" pitchFamily="34" charset="0"/>
              </a:rPr>
              <a:t>AERO has developed a suite of resources to support you to refine your classroom management practices.  These explain the evidence-based approaches and provide practical step-by-step guidance for refining important classroom management practices and skills. </a:t>
            </a:r>
            <a:r>
              <a:rPr lang="en-US" sz="1100" b="0" i="0" u="none" strike="noStrike" baseline="0">
                <a:latin typeface="Montserrat"/>
              </a:rPr>
              <a:t>The foundational classroom management resources are compiled in a handbook.</a:t>
            </a:r>
          </a:p>
          <a:p>
            <a:pPr>
              <a:lnSpc>
                <a:spcPct val="107000"/>
              </a:lnSpc>
              <a:spcAft>
                <a:spcPts val="800"/>
              </a:spcAft>
            </a:pPr>
            <a:endParaRPr lang="en-AU" sz="1100" kern="100">
              <a:effectLst/>
              <a:ea typeface="Calibri" panose="020F0502020204030204" pitchFamily="34" charset="0"/>
              <a:cs typeface="Arial" panose="020B0604020202020204" pitchFamily="34" charset="0"/>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11</a:t>
            </a:fld>
            <a:endParaRPr lang="en-US"/>
          </a:p>
        </p:txBody>
      </p:sp>
    </p:spTree>
    <p:extLst>
      <p:ext uri="{BB962C8B-B14F-4D97-AF65-F5344CB8AC3E}">
        <p14:creationId xmlns:p14="http://schemas.microsoft.com/office/powerpoint/2010/main" val="572878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D2A7-C0C5-0DF4-504A-33D120D0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8FEDA-5638-76C4-4C09-859EC0406D89}"/>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9E656C4F-71D5-6FDB-36C2-25C59EB132F7}"/>
              </a:ext>
            </a:extLst>
          </p:cNvPr>
          <p:cNvSpPr>
            <a:spLocks noGrp="1"/>
          </p:cNvSpPr>
          <p:nvPr>
            <p:ph type="body" idx="1"/>
          </p:nvPr>
        </p:nvSpPr>
        <p:spPr/>
        <p:txBody>
          <a:bodyPr/>
          <a:lstStyle/>
          <a:p>
            <a:r>
              <a:rPr lang="en-US" sz="1100" b="1">
                <a:latin typeface="Montserrat"/>
              </a:rPr>
              <a:t>Preparation</a:t>
            </a:r>
          </a:p>
          <a:p>
            <a:pPr marL="171450" indent="-171450">
              <a:buFontTx/>
              <a:buChar char="-"/>
            </a:pPr>
            <a:r>
              <a:rPr lang="en-US" sz="1100" b="0">
                <a:latin typeface="Montserrat"/>
              </a:rPr>
              <a:t>Please edit the language on this slide if different terms are used at your school.</a:t>
            </a:r>
          </a:p>
          <a:p>
            <a:pPr marL="171450" indent="-171450">
              <a:buFontTx/>
              <a:buChar char="-"/>
            </a:pPr>
            <a:r>
              <a:rPr lang="en-US" sz="1100">
                <a:latin typeface="Montserrat"/>
              </a:rPr>
              <a:t>Please insert your school crest or logo at the top of the slide.</a:t>
            </a:r>
            <a:endParaRPr lang="en-US" sz="1100"/>
          </a:p>
        </p:txBody>
      </p:sp>
      <p:sp>
        <p:nvSpPr>
          <p:cNvPr id="6" name="Slide Number Placeholder 5">
            <a:extLst>
              <a:ext uri="{FF2B5EF4-FFF2-40B4-BE49-F238E27FC236}">
                <a16:creationId xmlns:a16="http://schemas.microsoft.com/office/drawing/2014/main" id="{9FF083AE-F738-0AE7-CCA1-135F9C0EB899}"/>
              </a:ext>
            </a:extLst>
          </p:cNvPr>
          <p:cNvSpPr>
            <a:spLocks noGrp="1"/>
          </p:cNvSpPr>
          <p:nvPr>
            <p:ph type="sldNum" sz="quarter" idx="5"/>
          </p:nvPr>
        </p:nvSpPr>
        <p:spPr/>
        <p:txBody>
          <a:bodyPr/>
          <a:lstStyle/>
          <a:p>
            <a:fld id="{B36E7EC0-9BE3-5541-9D76-7DE32A6C9D42}" type="slidenum">
              <a:rPr lang="en-US" smtClean="0"/>
              <a:t>12</a:t>
            </a:fld>
            <a:endParaRPr lang="en-US"/>
          </a:p>
        </p:txBody>
      </p:sp>
    </p:spTree>
    <p:extLst>
      <p:ext uri="{BB962C8B-B14F-4D97-AF65-F5344CB8AC3E}">
        <p14:creationId xmlns:p14="http://schemas.microsoft.com/office/powerpoint/2010/main" val="232365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EE28-9DA7-25A3-7EC2-00CDB4652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34B6C-81B7-CCC8-C942-6AD8E951B35E}"/>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77CADAF3-D5B1-3113-55B8-0BF9280E02F3}"/>
              </a:ext>
            </a:extLst>
          </p:cNvPr>
          <p:cNvSpPr>
            <a:spLocks noGrp="1"/>
          </p:cNvSpPr>
          <p:nvPr>
            <p:ph type="body" idx="1"/>
          </p:nvPr>
        </p:nvSpPr>
        <p:spPr/>
        <p:txBody>
          <a:bodyPr/>
          <a:lstStyle/>
          <a:p>
            <a:r>
              <a:rPr lang="en-US" sz="1100" b="1"/>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Please add your school’s vision and/or mission to the slide and adjust the language if different terms are used for vision and mission.</a:t>
            </a:r>
            <a:endParaRPr lang="en-US" sz="1100" b="0">
              <a:cs typeface="Calibri"/>
            </a:endParaRPr>
          </a:p>
          <a:p>
            <a:pPr marL="171450" indent="-171450">
              <a:buFontTx/>
              <a:buChar char="-"/>
            </a:pPr>
            <a:r>
              <a:rPr lang="en-US" sz="1100" b="0"/>
              <a:t>Delete the references to ‘mission’ if your school doesn’t have one.</a:t>
            </a:r>
            <a:endParaRPr lang="en-US" sz="1100" b="0">
              <a:cs typeface="Calibri"/>
            </a:endParaRPr>
          </a:p>
          <a:p>
            <a:endParaRPr lang="en-US" sz="1100"/>
          </a:p>
          <a:p>
            <a:r>
              <a:rPr lang="en-US" sz="1100" b="1"/>
              <a:t>Facilitator notes</a:t>
            </a:r>
            <a:endParaRPr lang="en-US" sz="1100" b="1">
              <a:cs typeface="Calibri"/>
            </a:endParaRPr>
          </a:p>
          <a:p>
            <a:pPr>
              <a:defRPr/>
            </a:pPr>
            <a:r>
              <a:rPr lang="en-US" sz="1100">
                <a:effectLst/>
                <a:cs typeface="Segoe UI"/>
              </a:rPr>
              <a:t>Classroom management creates a safe and supportive learning environment, enabling </a:t>
            </a:r>
            <a:r>
              <a:rPr lang="en-US" sz="1100">
                <a:effectLst/>
              </a:rPr>
              <a:t>everyone in our school community </a:t>
            </a:r>
            <a:r>
              <a:rPr lang="en-US" sz="1100">
                <a:effectLst/>
                <a:cs typeface="Segoe UI"/>
              </a:rPr>
              <a:t>to collectively work towards our vision for our students. Classroom management enables us to enact our school mission every day.</a:t>
            </a:r>
            <a:r>
              <a:rPr lang="en-US" sz="1100">
                <a:cs typeface="Segoe UI"/>
              </a:rPr>
              <a:t> </a:t>
            </a:r>
            <a:endParaRPr lang="en-US" sz="1100">
              <a:effectLst/>
              <a:cs typeface="Segoe UI"/>
            </a:endParaRPr>
          </a:p>
          <a:p>
            <a:endParaRPr lang="en-US" sz="1100" i="1">
              <a:cs typeface="Calibri"/>
            </a:endParaRPr>
          </a:p>
          <a:p>
            <a:r>
              <a:rPr lang="en-US" sz="1100">
                <a:cs typeface="Calibri"/>
              </a:rPr>
              <a:t>ADVANCE </a:t>
            </a:r>
            <a:r>
              <a:rPr lang="en-US" sz="1100" i="1">
                <a:cs typeface="Calibri"/>
              </a:rPr>
              <a:t>the presentation to reveal a question for discussion.</a:t>
            </a:r>
            <a:endParaRPr lang="en-US" sz="1100">
              <a:cs typeface="Calibri"/>
            </a:endParaRPr>
          </a:p>
          <a:p>
            <a:endParaRPr lang="en-US" sz="1100" i="1">
              <a:cs typeface="Calibri"/>
            </a:endParaRPr>
          </a:p>
          <a:p>
            <a:r>
              <a:rPr lang="en-US" sz="1100" i="1">
                <a:cs typeface="Calibri"/>
              </a:rPr>
              <a:t>Ask participants to discuss the question in pairs or small groups then share back with the whole group.</a:t>
            </a:r>
          </a:p>
        </p:txBody>
      </p:sp>
      <p:sp>
        <p:nvSpPr>
          <p:cNvPr id="6" name="Slide Number Placeholder 5">
            <a:extLst>
              <a:ext uri="{FF2B5EF4-FFF2-40B4-BE49-F238E27FC236}">
                <a16:creationId xmlns:a16="http://schemas.microsoft.com/office/drawing/2014/main" id="{9F01DFEB-ACB4-C807-38FC-3352812E0AD4}"/>
              </a:ext>
            </a:extLst>
          </p:cNvPr>
          <p:cNvSpPr>
            <a:spLocks noGrp="1"/>
          </p:cNvSpPr>
          <p:nvPr>
            <p:ph type="sldNum" sz="quarter" idx="5"/>
          </p:nvPr>
        </p:nvSpPr>
        <p:spPr/>
        <p:txBody>
          <a:bodyPr/>
          <a:lstStyle/>
          <a:p>
            <a:fld id="{B36E7EC0-9BE3-5541-9D76-7DE32A6C9D42}" type="slidenum">
              <a:rPr lang="en-US" smtClean="0"/>
              <a:t>13</a:t>
            </a:fld>
            <a:endParaRPr lang="en-US"/>
          </a:p>
        </p:txBody>
      </p:sp>
    </p:spTree>
    <p:extLst>
      <p:ext uri="{BB962C8B-B14F-4D97-AF65-F5344CB8AC3E}">
        <p14:creationId xmlns:p14="http://schemas.microsoft.com/office/powerpoint/2010/main" val="197740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8E1A-27E2-0B0A-BFA0-9A40E4ED9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F6558-DD83-5ABD-8526-D767A53A5203}"/>
              </a:ext>
            </a:extLst>
          </p:cNvPr>
          <p:cNvSpPr>
            <a:spLocks noGrp="1" noRot="1" noChangeAspect="1"/>
          </p:cNvSpPr>
          <p:nvPr>
            <p:ph type="sldImg"/>
          </p:nvPr>
        </p:nvSpPr>
        <p:spPr>
          <a:xfrm>
            <a:off x="1277938" y="595313"/>
            <a:ext cx="4759325" cy="2678112"/>
          </a:xfrm>
        </p:spPr>
      </p:sp>
      <p:sp>
        <p:nvSpPr>
          <p:cNvPr id="3" name="Notes Placeholder 2">
            <a:extLst>
              <a:ext uri="{FF2B5EF4-FFF2-40B4-BE49-F238E27FC236}">
                <a16:creationId xmlns:a16="http://schemas.microsoft.com/office/drawing/2014/main" id="{4BC3C209-DF59-EE89-8E42-E6174B7D2306}"/>
              </a:ext>
            </a:extLst>
          </p:cNvPr>
          <p:cNvSpPr>
            <a:spLocks noGrp="1"/>
          </p:cNvSpPr>
          <p:nvPr>
            <p:ph type="body" idx="1"/>
          </p:nvPr>
        </p:nvSpPr>
        <p:spPr>
          <a:xfrm>
            <a:off x="731520" y="3474073"/>
            <a:ext cx="5852160" cy="5645402"/>
          </a:xfrm>
        </p:spPr>
        <p:txBody>
          <a:bodyPr/>
          <a:lstStyle/>
          <a:p>
            <a:r>
              <a:rPr lang="en-AU" sz="1100" b="1">
                <a:latin typeface="Montserrat" panose="00000500000000000000" pitchFamily="2" charset="0"/>
              </a:rPr>
              <a:t>Preparation</a:t>
            </a:r>
          </a:p>
          <a:p>
            <a:pPr marL="171450" indent="-171450">
              <a:buFont typeface="Calibri"/>
              <a:buChar char="-"/>
              <a:defRPr/>
            </a:pPr>
            <a:r>
              <a:rPr lang="en-US" sz="1100">
                <a:latin typeface="Montserrat" panose="00000500000000000000" pitchFamily="2" charset="0"/>
                <a:cs typeface="Segoe UI"/>
              </a:rPr>
              <a:t>Please add your school's values and the definitions or goals related to them to the slide.</a:t>
            </a:r>
          </a:p>
          <a:p>
            <a:pPr marL="171450" indent="-171450">
              <a:buFont typeface="Calibri"/>
              <a:buChar char="-"/>
              <a:defRPr/>
            </a:pPr>
            <a:r>
              <a:rPr lang="en-US" sz="1100">
                <a:latin typeface="Montserrat" panose="00000500000000000000" pitchFamily="2" charset="0"/>
                <a:cs typeface="Segoe UI"/>
              </a:rPr>
              <a:t>If </a:t>
            </a:r>
            <a:r>
              <a:rPr lang="en-US" sz="1100">
                <a:effectLst/>
                <a:latin typeface="Montserrat" panose="00000500000000000000" pitchFamily="2" charset="0"/>
                <a:cs typeface="Segoe UI"/>
              </a:rPr>
              <a:t>your school requires classrooms to have the values displayed, you might like to add a new slide following this slide with images showing these displays.</a:t>
            </a:r>
            <a:r>
              <a:rPr lang="en-US" sz="1100">
                <a:latin typeface="Montserrat" panose="00000500000000000000" pitchFamily="2" charset="0"/>
                <a:cs typeface="Segoe UI"/>
              </a:rPr>
              <a:t> </a:t>
            </a:r>
          </a:p>
          <a:p>
            <a:pPr marL="171450" indent="-171450">
              <a:buFont typeface="Calibri"/>
              <a:buChar char="-"/>
              <a:defRPr/>
            </a:pPr>
            <a:r>
              <a:rPr lang="en-US" sz="1100">
                <a:effectLst/>
                <a:latin typeface="Montserrat" panose="00000500000000000000" pitchFamily="2" charset="0"/>
                <a:cs typeface="Segoe UI"/>
              </a:rPr>
              <a:t>Consider how your values link to your approach to classroom management and are demonstrated in positive relationships, high expectations, routines and rules.</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endParaRPr lang="en-US" sz="1100">
              <a:effectLst/>
              <a:latin typeface="Montserrat" panose="00000500000000000000" pitchFamily="2" charset="0"/>
              <a:cs typeface="Arial" panose="020B0604020202020204" pitchFamily="34" charset="0"/>
            </a:endParaRPr>
          </a:p>
          <a:p>
            <a:r>
              <a:rPr lang="en-AU" sz="1100" b="1">
                <a:latin typeface="Montserrat" panose="00000500000000000000" pitchFamily="2" charset="0"/>
              </a:rPr>
              <a:t>Facilitator notes</a:t>
            </a:r>
            <a:endParaRPr lang="en-AU" sz="1100" b="1">
              <a:latin typeface="Montserrat" panose="00000500000000000000" pitchFamily="2" charset="0"/>
              <a:ea typeface="Calibri"/>
              <a:cs typeface="Calibri"/>
            </a:endParaRPr>
          </a:p>
          <a:p>
            <a:r>
              <a:rPr lang="en-AU" sz="1100" i="1" kern="1200">
                <a:solidFill>
                  <a:schemeClr val="tx1"/>
                </a:solidFill>
                <a:effectLst/>
                <a:latin typeface="Montserrat" panose="00000500000000000000" pitchFamily="2" charset="0"/>
                <a:cs typeface="Segoe UI"/>
              </a:rPr>
              <a:t>Explain your school’s values, what they mean and your school’s goals relating to the values, if relevant.</a:t>
            </a:r>
            <a:r>
              <a:rPr lang="en-AU" sz="1100" i="1">
                <a:latin typeface="Montserrat" panose="00000500000000000000" pitchFamily="2" charset="0"/>
                <a:cs typeface="Segoe UI"/>
              </a:rPr>
              <a:t> </a:t>
            </a:r>
          </a:p>
          <a:p>
            <a:endParaRPr lang="en-AU" sz="1100" i="1">
              <a:latin typeface="Montserrat" panose="00000500000000000000" pitchFamily="2" charset="0"/>
              <a:cs typeface="Segoe UI" panose="020B0502040204020203" pitchFamily="34" charset="0"/>
            </a:endParaRPr>
          </a:p>
          <a:p>
            <a:r>
              <a:rPr lang="en-US" sz="1100" b="0" i="0">
                <a:effectLst/>
                <a:latin typeface="Montserrat" panose="00000500000000000000" pitchFamily="2" charset="0"/>
                <a:cs typeface="Segoe UI"/>
              </a:rPr>
              <a:t>Our values are demonstrated through and embedded in our approach to classroom management.</a:t>
            </a:r>
            <a:r>
              <a:rPr lang="en-US" sz="1100">
                <a:latin typeface="Montserrat" panose="00000500000000000000" pitchFamily="2" charset="0"/>
                <a:cs typeface="Segoe UI"/>
              </a:rPr>
              <a:t>  </a:t>
            </a:r>
            <a:endParaRPr lang="en-US" sz="1100" b="0" i="0">
              <a:effectLst/>
              <a:latin typeface="Montserrat" panose="00000500000000000000" pitchFamily="2" charset="0"/>
              <a:cs typeface="Segoe UI"/>
            </a:endParaRPr>
          </a:p>
          <a:p>
            <a:endParaRPr lang="en-US" sz="1100" i="1">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ontserrat" panose="00000500000000000000" pitchFamily="2" charset="0"/>
                <a:cs typeface="Calibri"/>
              </a:rPr>
              <a:t>ADVANCE </a:t>
            </a:r>
            <a:r>
              <a:rPr lang="en-US" sz="1100" i="1">
                <a:latin typeface="Montserrat" panose="00000500000000000000" pitchFamily="2" charset="0"/>
                <a:cs typeface="Calibri"/>
              </a:rPr>
              <a:t>the presentation to reveal a question for discussion.</a:t>
            </a:r>
            <a:endParaRPr lang="en-US" sz="1100">
              <a:latin typeface="Montserrat" panose="00000500000000000000" pitchFamily="2" charset="0"/>
              <a:cs typeface="Calibri"/>
            </a:endParaRPr>
          </a:p>
          <a:p>
            <a:pPr>
              <a:defRPr/>
            </a:pPr>
            <a:r>
              <a:rPr lang="en-US" sz="1100" i="1">
                <a:latin typeface="Montserrat" panose="00000500000000000000" pitchFamily="2" charset="0"/>
              </a:rPr>
              <a:t>Ask participants to discuss the question in pairs or small groups then share back with the whole group.</a:t>
            </a:r>
            <a:endParaRPr lang="en-US" sz="1100">
              <a:latin typeface="Montserrat" panose="00000500000000000000" pitchFamily="2" charset="0"/>
            </a:endParaRPr>
          </a:p>
          <a:p>
            <a:pPr>
              <a:defRPr/>
            </a:pPr>
            <a:endParaRPr lang="en-US" sz="1100" i="1">
              <a:latin typeface="Montserrat" panose="00000500000000000000" pitchFamily="2" charset="0"/>
              <a:cs typeface="Segoe UI"/>
            </a:endParaRPr>
          </a:p>
          <a:p>
            <a:pPr>
              <a:defRPr/>
            </a:pPr>
            <a:r>
              <a:rPr lang="en-US" sz="1100" i="1">
                <a:latin typeface="Montserrat" panose="00000500000000000000" pitchFamily="2" charset="0"/>
                <a:cs typeface="Segoe UI"/>
              </a:rPr>
              <a:t>Sum up participants' responses by directly connecting the values to classroom management </a:t>
            </a:r>
            <a:r>
              <a:rPr lang="en-US" sz="1100" i="1">
                <a:latin typeface="Montserrat" panose="00000500000000000000" pitchFamily="2" charset="0"/>
                <a:cs typeface="Times New Roman"/>
              </a:rPr>
              <a:t>–</a:t>
            </a:r>
            <a:r>
              <a:rPr lang="en-US" sz="1100" i="1">
                <a:latin typeface="Montserrat" panose="00000500000000000000" pitchFamily="2" charset="0"/>
                <a:cs typeface="Segoe UI"/>
              </a:rPr>
              <a:t> for example:</a:t>
            </a:r>
            <a:endParaRPr lang="en-US" sz="1100" i="1">
              <a:latin typeface="Montserrat" panose="00000500000000000000" pitchFamily="2" charset="0"/>
            </a:endParaRPr>
          </a:p>
          <a:p>
            <a:pPr marL="628650" lvl="1" indent="-171450">
              <a:buFont typeface="Arial" panose="020B0604020202020204" pitchFamily="34" charset="0"/>
              <a:buChar char="•"/>
              <a:defRPr/>
            </a:pPr>
            <a:r>
              <a:rPr lang="en-US" sz="1100" i="1">
                <a:latin typeface="Montserrat" panose="00000500000000000000" pitchFamily="2" charset="0"/>
              </a:rPr>
              <a:t>Be respectful – We respond to each other in a calm manner, we speak to each other with kindness, we use manners, we listen while someone is speaking. </a:t>
            </a:r>
            <a:endParaRPr lang="en-US" sz="1100">
              <a:latin typeface="Montserrat" panose="00000500000000000000" pitchFamily="2" charset="0"/>
            </a:endParaRPr>
          </a:p>
          <a:p>
            <a:pPr marL="628650" lvl="1" indent="-171450">
              <a:buFont typeface="Arial" panose="020B0604020202020204" pitchFamily="34" charset="0"/>
              <a:buChar char="•"/>
              <a:defRPr/>
            </a:pPr>
            <a:r>
              <a:rPr lang="en-US" sz="1100" i="1">
                <a:latin typeface="Montserrat" panose="00000500000000000000" pitchFamily="2" charset="0"/>
              </a:rPr>
              <a:t>Be responsible – We are at class on time, we have our materials ready, we are in the right place at the right time. </a:t>
            </a:r>
            <a:endParaRPr lang="en-US" sz="1100">
              <a:latin typeface="Montserrat" panose="00000500000000000000" pitchFamily="2" charset="0"/>
            </a:endParaRPr>
          </a:p>
          <a:p>
            <a:pPr marL="628650" lvl="1" indent="-171450">
              <a:buFont typeface="Arial" panose="020B0604020202020204" pitchFamily="34" charset="0"/>
              <a:buChar char="•"/>
              <a:defRPr/>
            </a:pPr>
            <a:r>
              <a:rPr lang="en-US" sz="1100" i="1">
                <a:latin typeface="Montserrat" panose="00000500000000000000" pitchFamily="2" charset="0"/>
              </a:rPr>
              <a:t>Be safe – We enter the room allowing enough space for others to enter too, we walk in the classroom and through the school, we keep our hands and feet to ourselves and use them only to help others. </a:t>
            </a:r>
            <a:endParaRPr lang="en-US" sz="1100">
              <a:latin typeface="Montserrat" panose="00000500000000000000" pitchFamily="2" charset="0"/>
            </a:endParaRPr>
          </a:p>
          <a:p>
            <a:pPr marL="628650" lvl="1" indent="-171450">
              <a:buFont typeface="Arial" panose="020B0604020202020204" pitchFamily="34" charset="0"/>
              <a:buChar char="•"/>
              <a:defRPr/>
            </a:pPr>
            <a:endParaRPr lang="en-US" sz="1100">
              <a:latin typeface="Montserrat" panose="00000500000000000000" pitchFamily="2" charset="0"/>
            </a:endParaRPr>
          </a:p>
          <a:p>
            <a:pPr>
              <a:defRPr/>
            </a:pPr>
            <a:r>
              <a:rPr lang="en-US" sz="1100" i="1">
                <a:latin typeface="Montserrat" panose="00000500000000000000" pitchFamily="2" charset="0"/>
              </a:rPr>
              <a:t>Explain how your school teaches and embeds its values. </a:t>
            </a:r>
            <a:endParaRPr lang="en-US" sz="1100">
              <a:latin typeface="Montserrat" panose="00000500000000000000" pitchFamily="2" charset="0"/>
              <a:cs typeface="Calibri" panose="020F0502020204030204"/>
            </a:endParaRPr>
          </a:p>
        </p:txBody>
      </p:sp>
      <p:sp>
        <p:nvSpPr>
          <p:cNvPr id="6" name="Slide Number Placeholder 5">
            <a:extLst>
              <a:ext uri="{FF2B5EF4-FFF2-40B4-BE49-F238E27FC236}">
                <a16:creationId xmlns:a16="http://schemas.microsoft.com/office/drawing/2014/main" id="{DBDDD946-6305-2BEF-C50D-434D7D241FAB}"/>
              </a:ext>
            </a:extLst>
          </p:cNvPr>
          <p:cNvSpPr>
            <a:spLocks noGrp="1"/>
          </p:cNvSpPr>
          <p:nvPr>
            <p:ph type="sldNum" sz="quarter" idx="5"/>
          </p:nvPr>
        </p:nvSpPr>
        <p:spPr/>
        <p:txBody>
          <a:bodyPr/>
          <a:lstStyle/>
          <a:p>
            <a:fld id="{B36E7EC0-9BE3-5541-9D76-7DE32A6C9D42}" type="slidenum">
              <a:rPr lang="en-US" smtClean="0"/>
              <a:t>14</a:t>
            </a:fld>
            <a:endParaRPr lang="en-US"/>
          </a:p>
        </p:txBody>
      </p:sp>
    </p:spTree>
    <p:extLst>
      <p:ext uri="{BB962C8B-B14F-4D97-AF65-F5344CB8AC3E}">
        <p14:creationId xmlns:p14="http://schemas.microsoft.com/office/powerpoint/2010/main" val="196694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a:rPr>
              <a:t>Preparation</a:t>
            </a:r>
            <a:endParaRPr lang="en-AU" sz="1100" b="1">
              <a:latin typeface="Montserrat"/>
              <a:ea typeface="Calibri"/>
              <a:cs typeface="Calibri"/>
            </a:endParaRPr>
          </a:p>
          <a:p>
            <a:pPr marL="171450" indent="-171450">
              <a:buFont typeface="Calibri"/>
              <a:buChar char="-"/>
            </a:pPr>
            <a:r>
              <a:rPr lang="en-US" sz="1100">
                <a:effectLst/>
                <a:latin typeface="Montserrat"/>
              </a:rPr>
              <a:t>You may receive </a:t>
            </a:r>
            <a:r>
              <a:rPr lang="en-AU" sz="1100">
                <a:latin typeface="Montserrat"/>
                <a:ea typeface="Calibri"/>
                <a:cs typeface="Calibri"/>
              </a:rPr>
              <a:t>questions or comments that you don't have an immediate response for. Consider how you will acknowledge these and follow them up. For example, you might establish a 'parking lot', where questions or comments can be 'parked' for later discussion. This could be electronic or on a whiteboard or a piece of butchers paper.</a:t>
            </a:r>
            <a:r>
              <a:rPr lang="en-US" sz="1100" i="1">
                <a:latin typeface="Montserrat"/>
              </a:rPr>
              <a:t> </a:t>
            </a:r>
            <a:endParaRPr lang="en-US" sz="1100" i="1">
              <a:latin typeface="Montserrat" panose="00000500000000000000" pitchFamily="2" charset="0"/>
            </a:endParaRPr>
          </a:p>
          <a:p>
            <a:pPr marL="171450" indent="-171450">
              <a:buFont typeface="Calibri"/>
              <a:buChar char="-"/>
            </a:pPr>
            <a:endParaRPr lang="en-AU" sz="1100" b="1"/>
          </a:p>
          <a:p>
            <a:r>
              <a:rPr lang="en-AU" sz="1100" b="1">
                <a:latin typeface="Montserrat"/>
              </a:rPr>
              <a:t>Facilitator notes</a:t>
            </a:r>
          </a:p>
          <a:p>
            <a:r>
              <a:rPr lang="en-AU" sz="1100" b="0" i="1">
                <a:latin typeface="Montserrat"/>
              </a:rPr>
              <a:t>Invite questions.</a:t>
            </a:r>
            <a:r>
              <a:rPr lang="en-US" sz="1100" i="1">
                <a:latin typeface="Montserrat"/>
              </a:rPr>
              <a:t> Feel comfortable taking some time to consider the question and do some research before responding later.</a:t>
            </a:r>
            <a:endParaRPr lang="en-US" sz="1100" b="0" i="1">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15</a:t>
            </a:fld>
            <a:endParaRPr lang="en-US"/>
          </a:p>
        </p:txBody>
      </p:sp>
    </p:spTree>
    <p:extLst>
      <p:ext uri="{BB962C8B-B14F-4D97-AF65-F5344CB8AC3E}">
        <p14:creationId xmlns:p14="http://schemas.microsoft.com/office/powerpoint/2010/main" val="896398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D2A7-C0C5-0DF4-504A-33D120D0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8FEDA-5638-76C4-4C09-859EC0406D89}"/>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9E656C4F-71D5-6FDB-36C2-25C59EB132F7}"/>
              </a:ext>
            </a:extLst>
          </p:cNvPr>
          <p:cNvSpPr>
            <a:spLocks noGrp="1"/>
          </p:cNvSpPr>
          <p:nvPr>
            <p:ph type="body" idx="1"/>
          </p:nvPr>
        </p:nvSpPr>
        <p:spPr/>
        <p:txBody>
          <a:bodyPr/>
          <a:lstStyle/>
          <a:p>
            <a:pPr defTabSz="966612">
              <a:defRPr/>
            </a:pPr>
            <a:r>
              <a:rPr lang="en-US" sz="1100" b="1"/>
              <a:t>Preparation</a:t>
            </a:r>
          </a:p>
          <a:p>
            <a:pPr marL="171450" indent="-171450" defTabSz="966612">
              <a:buFontTx/>
              <a:buChar char="-"/>
              <a:defRPr/>
            </a:pPr>
            <a:r>
              <a:rPr lang="en-US" sz="1100" b="0"/>
              <a:t>Prior to </a:t>
            </a:r>
            <a:r>
              <a:rPr lang="en-US" sz="1100" b="0" i="0" kern="1200">
                <a:solidFill>
                  <a:schemeClr val="tx1"/>
                </a:solidFill>
                <a:latin typeface="Montserrat" pitchFamily="2" charset="77"/>
                <a:ea typeface="+mn-ea"/>
                <a:cs typeface="+mn-cs"/>
              </a:rPr>
              <a:t>facilitating this section, you may want to read Chapter 1 and Chapter 5 of AERO’s Foundational Classroom Management Resources Handbook. https://</a:t>
            </a:r>
            <a:r>
              <a:rPr lang="en-AU" sz="1100" b="0" i="0" kern="1200">
                <a:solidFill>
                  <a:schemeClr val="tx1"/>
                </a:solidFill>
                <a:latin typeface="Montserrat" pitchFamily="2" charset="77"/>
                <a:ea typeface="+mn-ea"/>
                <a:cs typeface="+mn-cs"/>
              </a:rPr>
              <a:t>www.edresearch.edu.au/classroom-management-handbook</a:t>
            </a:r>
          </a:p>
          <a:p>
            <a:pPr marL="171450" indent="-171450" defTabSz="966612">
              <a:buFontTx/>
              <a:buChar char="-"/>
              <a:defRPr/>
            </a:pPr>
            <a:endParaRPr lang="en-US" sz="1100" b="1">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a:solidFill>
                  <a:srgbClr val="000000"/>
                </a:solidFill>
              </a:rPr>
              <a:t>There are many things we do at our school to establish and maintain positive relationships with our students and their families. </a:t>
            </a:r>
            <a:endParaRPr lang="en-US" sz="1100"/>
          </a:p>
        </p:txBody>
      </p:sp>
      <p:sp>
        <p:nvSpPr>
          <p:cNvPr id="6" name="Slide Number Placeholder 5">
            <a:extLst>
              <a:ext uri="{FF2B5EF4-FFF2-40B4-BE49-F238E27FC236}">
                <a16:creationId xmlns:a16="http://schemas.microsoft.com/office/drawing/2014/main" id="{9FF083AE-F738-0AE7-CCA1-135F9C0EB899}"/>
              </a:ext>
            </a:extLst>
          </p:cNvPr>
          <p:cNvSpPr>
            <a:spLocks noGrp="1"/>
          </p:cNvSpPr>
          <p:nvPr>
            <p:ph type="sldNum" sz="quarter" idx="5"/>
          </p:nvPr>
        </p:nvSpPr>
        <p:spPr/>
        <p:txBody>
          <a:bodyPr/>
          <a:lstStyle/>
          <a:p>
            <a:fld id="{B36E7EC0-9BE3-5541-9D76-7DE32A6C9D42}" type="slidenum">
              <a:rPr lang="en-US" smtClean="0"/>
              <a:t>16</a:t>
            </a:fld>
            <a:endParaRPr lang="en-US"/>
          </a:p>
        </p:txBody>
      </p:sp>
    </p:spTree>
    <p:extLst>
      <p:ext uri="{BB962C8B-B14F-4D97-AF65-F5344CB8AC3E}">
        <p14:creationId xmlns:p14="http://schemas.microsoft.com/office/powerpoint/2010/main" val="10567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54F34-9DF8-9EFE-4004-FF99017FF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9D229-C71F-429F-119D-9DF12D4C6E3D}"/>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6E86A4D6-A3AF-E220-523C-6322C29ADB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solidFill>
                  <a:srgbClr val="000000"/>
                </a:solidFill>
              </a:rPr>
              <a:t>For more detail on the rationale for positive relationships with students, please refer to Chapter 1 of AERO's Foundational Classroom Management Resources Handbook. You may also want to refer participants to that chapter.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a:solidFill>
                  <a:srgbClr val="000000"/>
                </a:solidFill>
              </a:rPr>
              <a:t>Give participants time to read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a:ea typeface="Times New Roman" panose="02020603050405020304" pitchFamily="18" charset="0"/>
                <a:cs typeface="Times New Roman" panose="02020603050405020304" pitchFamily="18" charset="0"/>
              </a:rPr>
              <a:t>When our students have positive relationships with us, they tend to have a better attitude towards school, higher academic achievement and increased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i="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a:ea typeface="Calibri" panose="020F0502020204030204" pitchFamily="34" charset="0"/>
                <a:cs typeface="Times New Roman" panose="02020603050405020304" pitchFamily="18" charset="0"/>
              </a:rPr>
              <a:t>Relationships also support student wellbeing, and our students respond better when we correct them if we have a positive relationship with them.</a:t>
            </a:r>
            <a:endParaRPr lang="en-US" sz="1100"/>
          </a:p>
        </p:txBody>
      </p:sp>
      <p:sp>
        <p:nvSpPr>
          <p:cNvPr id="6" name="Slide Number Placeholder 5">
            <a:extLst>
              <a:ext uri="{FF2B5EF4-FFF2-40B4-BE49-F238E27FC236}">
                <a16:creationId xmlns:a16="http://schemas.microsoft.com/office/drawing/2014/main" id="{8B0FC148-208A-53FC-0E74-DEC510EE1B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4197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US" sz="1100" b="1" i="0" u="none" strike="noStrike" baseline="0">
                <a:solidFill>
                  <a:srgbClr val="000000"/>
                </a:solidFill>
              </a:rPr>
              <a:t>Facilitator notes</a:t>
            </a:r>
          </a:p>
          <a:p>
            <a:r>
              <a:rPr lang="en-US" sz="1100">
                <a:effectLst/>
              </a:rPr>
              <a:t>There are many things that contribute to building positive connections with students. These are 3 overarching approaches supported by research.</a:t>
            </a:r>
            <a:br>
              <a:rPr lang="en-US" sz="1100">
                <a:effectLst/>
              </a:rPr>
            </a:br>
            <a:br>
              <a:rPr lang="en-US" sz="1100">
                <a:effectLst/>
              </a:rPr>
            </a:br>
            <a:r>
              <a:rPr lang="en-US" sz="1100" i="1">
                <a:effectLst/>
              </a:rPr>
              <a:t>Give participants time to read the slide.</a:t>
            </a:r>
            <a:br>
              <a:rPr lang="en-US" sz="1100" i="1">
                <a:effectLst/>
              </a:rPr>
            </a:br>
            <a:br>
              <a:rPr lang="en-US" sz="1100">
                <a:effectLst/>
              </a:rPr>
            </a:br>
            <a:r>
              <a:rPr lang="en-US" sz="1100">
                <a:effectLst/>
              </a:rPr>
              <a:t>From the very first moments students interact with you, they’re identifying if you’re someone to approach or avoid. </a:t>
            </a:r>
            <a:br>
              <a:rPr lang="en-US" sz="1100">
                <a:effectLst/>
              </a:rPr>
            </a:br>
            <a:r>
              <a:rPr lang="en-US" sz="1100">
                <a:effectLst/>
              </a:rPr>
              <a:t>It’s important to note, positive interactions and communication are about more than just words – they’re about how you say them and the messages you send with your expressions, tone, gestures, eye contact and actions. </a:t>
            </a:r>
            <a:endParaRPr lang="en-US" sz="1100" b="1" i="0" u="none" strike="noStrike" baseline="0">
              <a:solidFill>
                <a:srgbClr val="000000"/>
              </a:solidFill>
              <a:effectLst/>
            </a:endParaRPr>
          </a:p>
          <a:p>
            <a:endParaRPr lang="en-US" sz="1100" b="1" i="0" u="none" strike="noStrike" baseline="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rPr>
              <a:t>We also need to engage with families proactively, positively, calmly and respectfully. There is a great deal of evidence that families play an important role in their child’s learning. They have important information and insight to share.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a:effectLst/>
              </a:rPr>
            </a:br>
            <a:r>
              <a:rPr lang="en-US" sz="1100">
                <a:effectLst/>
              </a:rPr>
              <a:t>When you get to know your students, you’re building connections and developing trust with them. You’re able to understand them better, which supports you to teach them effectively. </a:t>
            </a: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18</a:t>
            </a:fld>
            <a:endParaRPr lang="en-US">
              <a:solidFill>
                <a:prstClr val="black"/>
              </a:solidFill>
            </a:endParaRPr>
          </a:p>
        </p:txBody>
      </p:sp>
    </p:spTree>
    <p:extLst>
      <p:ext uri="{BB962C8B-B14F-4D97-AF65-F5344CB8AC3E}">
        <p14:creationId xmlns:p14="http://schemas.microsoft.com/office/powerpoint/2010/main" val="90229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US" sz="1100" b="1">
                <a:latin typeface="Montserrat"/>
              </a:rPr>
              <a:t>Preparation</a:t>
            </a:r>
          </a:p>
          <a:p>
            <a:pPr marL="171450" indent="-171450">
              <a:buFont typeface="Calibri"/>
              <a:buChar char="-"/>
            </a:pPr>
            <a:r>
              <a:rPr lang="en-US" sz="1100" b="0">
                <a:latin typeface="Montserrat"/>
              </a:rPr>
              <a:t>Please edit the slide to reflect your context.</a:t>
            </a:r>
            <a:r>
              <a:rPr lang="en-US" sz="1100">
                <a:latin typeface="Montserrat"/>
              </a:rPr>
              <a:t> </a:t>
            </a:r>
            <a:endParaRPr lang="en-US" sz="1100" b="0"/>
          </a:p>
          <a:p>
            <a:pPr marL="171450" indent="-171450">
              <a:buFont typeface="Calibri"/>
              <a:buChar char="-"/>
            </a:pPr>
            <a:r>
              <a:rPr lang="en-US" sz="1100">
                <a:latin typeface="Montserrat"/>
              </a:rPr>
              <a:t>You </a:t>
            </a:r>
            <a:r>
              <a:rPr lang="en-AU" sz="1100">
                <a:latin typeface="Montserrat"/>
              </a:rPr>
              <a:t>may want to read Chapter 5 of AERO’s Foundational Classroom Management Resources Handbook.</a:t>
            </a:r>
            <a:endParaRPr lang="en-US" sz="1100">
              <a:latin typeface="Montserrat"/>
            </a:endParaRPr>
          </a:p>
          <a:p>
            <a:endParaRPr lang="en-AU" sz="1100"/>
          </a:p>
          <a:p>
            <a:pPr marL="171450" indent="-171450">
              <a:buFont typeface="Calibri"/>
              <a:buChar char="-"/>
              <a:defRPr/>
            </a:pPr>
            <a:endParaRPr lang="en-AU" sz="11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baseline="0">
                <a:solidFill>
                  <a:srgbClr val="000000"/>
                </a:solidFill>
                <a:latin typeface="Montserrat"/>
              </a:rPr>
              <a:t>Facilitator notes</a:t>
            </a:r>
            <a:endParaRPr lang="en-AU" sz="1100">
              <a:latin typeface="Montserrat"/>
            </a:endParaRPr>
          </a:p>
          <a:p>
            <a:r>
              <a:rPr lang="en-US" sz="1100">
                <a:latin typeface="Montserrat"/>
              </a:rPr>
              <a:t>Investing time and effort into connecting positively and getting to know students and their families will help you build relationships.</a:t>
            </a:r>
          </a:p>
          <a:p>
            <a:endParaRPr lang="en-US" sz="1100"/>
          </a:p>
          <a:p>
            <a:r>
              <a:rPr lang="en-US" sz="1100">
                <a:latin typeface="Montserrat"/>
              </a:rPr>
              <a:t>Here are some examples of what we do to achieve this.</a:t>
            </a:r>
          </a:p>
          <a:p>
            <a:endParaRPr lang="en-US" sz="1100"/>
          </a:p>
          <a:p>
            <a:r>
              <a:rPr lang="en-US" sz="1100" i="1">
                <a:latin typeface="Montserrat"/>
              </a:rPr>
              <a:t>Elaborate on and explain the items listed as needed.</a:t>
            </a:r>
            <a:endParaRPr lang="en-AU" sz="1100">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19</a:t>
            </a:fld>
            <a:endParaRPr lang="en-US"/>
          </a:p>
        </p:txBody>
      </p:sp>
    </p:spTree>
    <p:extLst>
      <p:ext uri="{BB962C8B-B14F-4D97-AF65-F5344CB8AC3E}">
        <p14:creationId xmlns:p14="http://schemas.microsoft.com/office/powerpoint/2010/main" val="338236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6163" y="639763"/>
            <a:ext cx="2682875" cy="1509712"/>
          </a:xfrm>
        </p:spPr>
      </p:sp>
      <p:sp>
        <p:nvSpPr>
          <p:cNvPr id="3" name="Notes Placeholder 2"/>
          <p:cNvSpPr>
            <a:spLocks noGrp="1"/>
          </p:cNvSpPr>
          <p:nvPr>
            <p:ph type="body" idx="1"/>
          </p:nvPr>
        </p:nvSpPr>
        <p:spPr>
          <a:xfrm>
            <a:off x="731520" y="2325499"/>
            <a:ext cx="5852160" cy="6904929"/>
          </a:xfrm>
        </p:spPr>
        <p:txBody>
          <a:bodyPr/>
          <a:lstStyle/>
          <a:p>
            <a:r>
              <a:rPr lang="en-US" sz="1100" b="1">
                <a:ea typeface="Calibri"/>
                <a:cs typeface="Calibri"/>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a:ea typeface="Calibri"/>
                <a:cs typeface="Calibri"/>
              </a:rPr>
              <a:t>You may wish to spread </a:t>
            </a:r>
            <a:r>
              <a:rPr lang="en-US" sz="1100" b="1"/>
              <a:t>Our Whole School Approach to Classroom Management</a:t>
            </a:r>
            <a:r>
              <a:rPr lang="en-US" sz="1100" b="1" i="1"/>
              <a:t> </a:t>
            </a:r>
            <a:r>
              <a:rPr lang="en-US" sz="1100" b="0" i="0"/>
              <a:t>over 4 sessions:</a:t>
            </a:r>
          </a:p>
          <a:p>
            <a:pPr marL="628650" lvl="1" indent="-171450">
              <a:buFont typeface="Arial" panose="020B0604020202020204" pitchFamily="34" charset="0"/>
              <a:buChar char="•"/>
              <a:defRPr/>
            </a:pPr>
            <a:r>
              <a:rPr lang="en-US" sz="1100" b="0" i="0"/>
              <a:t>Session 1: Introduction and our vision, mission and values</a:t>
            </a:r>
            <a:r>
              <a:rPr lang="en-US" sz="1100"/>
              <a:t> </a:t>
            </a:r>
            <a:r>
              <a:rPr lang="en-US" sz="1100" b="0" i="0"/>
              <a:t> (up to slide </a:t>
            </a:r>
            <a:r>
              <a:rPr lang="en-US" sz="1100"/>
              <a:t>15</a:t>
            </a:r>
            <a:r>
              <a:rPr lang="en-US" sz="1100" b="0" i="0"/>
              <a:t>, approximately 20 minutes)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t>Session 2: Our positive relationships with students and families (slides </a:t>
            </a:r>
            <a:r>
              <a:rPr lang="en-US" sz="1100"/>
              <a:t>16–24</a:t>
            </a:r>
            <a:r>
              <a:rPr lang="en-US" sz="1100" b="0" i="0"/>
              <a:t>, approximately 20 minutes)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t>Session 3: Our high expectations, routines and rules (slides 25–44, approximately 30 minutes)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t>Session 4: How we respond to disengaged and disruptive behaviour and a summary of all sessions (slides </a:t>
            </a:r>
            <a:r>
              <a:rPr lang="en-US" sz="1100"/>
              <a:t>45–52</a:t>
            </a:r>
            <a:r>
              <a:rPr lang="en-US" sz="1100" b="0" i="0"/>
              <a:t>, approximately 20 minutes).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a:effectLst/>
              </a:rPr>
              <a:t>You could also consider including these slides in your documentation for staff </a:t>
            </a:r>
            <a:r>
              <a:rPr lang="en-US" sz="1100">
                <a:effectLst/>
                <a:cs typeface="Times New Roman" panose="02020603050405020304" pitchFamily="18" charset="0"/>
              </a:rPr>
              <a:t>–</a:t>
            </a:r>
            <a:r>
              <a:rPr lang="en-US" sz="1100">
                <a:effectLst/>
              </a:rPr>
              <a:t> e.g., staff handbook or induction guides.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a:t>As you add content to slides in this slide deck, you may occasionally run out of space. To spread the information over 2 slides, you can duplicate a slide by: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t>right-clicking (or control-clicking) on the thumbnail of the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t>selecting ‘duplicate’.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t>on the duplicated slide, deleting the information from the previous slide and adding the new 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a:t>When copying and pasting text into existing editable text boxes, a pop-up will appear near the bottom of the text box. Please select the ‘Keep text only’ option to retain the existing text box formatting.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a:t>You may like to consider how you might adapt portions of this slide deck for inducting students or their families into your school’s approach to classroom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a:effectLst/>
                <a:ea typeface="Calibri"/>
                <a:cs typeface="Arial" panose="020B0604020202020204" pitchFamily="34" charset="0"/>
              </a:rPr>
              <a:t>While preparing, and reading AERO’s classroom management resources, you may identify aspects of your whole-school approach that need to be refined in collaboration with the school community. AERO’s foundational classroom management resources can support this refinement. You may wish to let session participants know that this is a current approach that needs refinement. </a:t>
            </a:r>
            <a:r>
              <a:rPr lang="en-US" sz="1100">
                <a:effectLst/>
              </a:rPr>
              <a:t>You may wish to hide slides for aspects that are not relevant or in place.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1" i="1">
                <a:effectLst/>
                <a:cs typeface="Arial" panose="020B0604020202020204" pitchFamily="34" charset="0"/>
              </a:rPr>
              <a:t>Remember to delete the preparation section in each slide note </a:t>
            </a:r>
            <a:r>
              <a:rPr lang="en-AU" sz="1100" b="1" i="1">
                <a:effectLst/>
                <a:cs typeface="Arial" panose="020B0604020202020204" pitchFamily="34" charset="0"/>
              </a:rPr>
              <a:t>once you’ve followed its instructions.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sz="1100" b="1" i="1">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i="0">
                <a:effectLst/>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a:solidFill>
                  <a:srgbClr val="4B4B4B"/>
                </a:solidFill>
                <a:effectLst/>
              </a:rPr>
              <a:t>If you are using Presenter View, increase the space for slide notes by dragging the vertical and horizontal lines beside it. You can also adjust the font size using the 2 buttons below the slide notes.</a:t>
            </a:r>
            <a:endParaRPr lang="en-AU" sz="1100" i="1">
              <a:effectLst/>
              <a:cs typeface="Arial" panose="020B0604020202020204" pitchFamily="34" charset="0"/>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2</a:t>
            </a:fld>
            <a:endParaRPr lang="en-US"/>
          </a:p>
        </p:txBody>
      </p:sp>
    </p:spTree>
    <p:extLst>
      <p:ext uri="{BB962C8B-B14F-4D97-AF65-F5344CB8AC3E}">
        <p14:creationId xmlns:p14="http://schemas.microsoft.com/office/powerpoint/2010/main" val="2337405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8A3B-40E5-58AE-2898-910293B37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D06B9-214B-BBEE-4243-CFCB26AB3069}"/>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53E39D84-42D4-E73A-029C-655CF66C8D3B}"/>
              </a:ext>
            </a:extLst>
          </p:cNvPr>
          <p:cNvSpPr>
            <a:spLocks noGrp="1"/>
          </p:cNvSpPr>
          <p:nvPr>
            <p:ph type="body" idx="1"/>
          </p:nvPr>
        </p:nvSpPr>
        <p:spPr/>
        <p:txBody>
          <a:bodyPr/>
          <a:lstStyle/>
          <a:p>
            <a:r>
              <a:rPr lang="en-US" sz="1100" b="1">
                <a:latin typeface="Montserrat"/>
              </a:rPr>
              <a:t>Preparation</a:t>
            </a:r>
          </a:p>
          <a:p>
            <a:pPr marL="171450" indent="-171450">
              <a:buFontTx/>
              <a:buChar char="-"/>
            </a:pPr>
            <a:r>
              <a:rPr lang="en-US" sz="1100" b="0">
                <a:latin typeface="Montserrat"/>
              </a:rPr>
              <a:t>Please edit the slide to reflect your context.</a:t>
            </a:r>
            <a:endParaRPr lang="en-US" sz="1100">
              <a:latin typeface="Montserrat"/>
            </a:endParaRPr>
          </a:p>
          <a:p>
            <a:pPr marL="171450" indent="-171450">
              <a:buFontTx/>
              <a:buChar char="-"/>
            </a:pPr>
            <a:r>
              <a:rPr lang="en-US" sz="1100">
                <a:latin typeface="Montserrat"/>
              </a:rPr>
              <a:t>You </a:t>
            </a:r>
            <a:r>
              <a:rPr lang="en-AU" sz="1100">
                <a:latin typeface="Montserrat"/>
              </a:rPr>
              <a:t>may want to read Chapter 5 of AERO’s Foundational Classroom Management Resources Handbook.</a:t>
            </a:r>
            <a:endParaRPr lang="en-US" sz="1100">
              <a:latin typeface="Montserrat"/>
            </a:endParaRPr>
          </a:p>
          <a:p>
            <a:pPr marL="171450" indent="-171450">
              <a:buFontTx/>
              <a:buChar char="-"/>
            </a:pPr>
            <a:endParaRPr lang="en-AU" sz="1100"/>
          </a:p>
          <a:p>
            <a:pPr marL="0" indent="0">
              <a:buFontTx/>
              <a:buNone/>
            </a:pPr>
            <a:r>
              <a:rPr lang="en-AU" sz="1100" b="1">
                <a:latin typeface="Montserrat"/>
              </a:rPr>
              <a:t>Facilitator notes</a:t>
            </a:r>
            <a:endParaRPr lang="en-AU" sz="110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latin typeface="Montserrat"/>
              </a:rPr>
              <a:t>Elaborate on and explain the items listed as needed.</a:t>
            </a:r>
            <a:endParaRPr lang="en-AU" sz="1100">
              <a:latin typeface="Montserrat"/>
            </a:endParaRPr>
          </a:p>
        </p:txBody>
      </p:sp>
      <p:sp>
        <p:nvSpPr>
          <p:cNvPr id="6" name="Slide Number Placeholder 5">
            <a:extLst>
              <a:ext uri="{FF2B5EF4-FFF2-40B4-BE49-F238E27FC236}">
                <a16:creationId xmlns:a16="http://schemas.microsoft.com/office/drawing/2014/main" id="{59268F74-B4C8-791A-1A1D-A7E8EB80597D}"/>
              </a:ext>
            </a:extLst>
          </p:cNvPr>
          <p:cNvSpPr>
            <a:spLocks noGrp="1"/>
          </p:cNvSpPr>
          <p:nvPr>
            <p:ph type="sldNum" sz="quarter" idx="5"/>
          </p:nvPr>
        </p:nvSpPr>
        <p:spPr/>
        <p:txBody>
          <a:bodyPr/>
          <a:lstStyle/>
          <a:p>
            <a:fld id="{B36E7EC0-9BE3-5541-9D76-7DE32A6C9D42}" type="slidenum">
              <a:rPr lang="en-US" smtClean="0"/>
              <a:t>20</a:t>
            </a:fld>
            <a:endParaRPr lang="en-US"/>
          </a:p>
        </p:txBody>
      </p:sp>
    </p:spTree>
    <p:extLst>
      <p:ext uri="{BB962C8B-B14F-4D97-AF65-F5344CB8AC3E}">
        <p14:creationId xmlns:p14="http://schemas.microsoft.com/office/powerpoint/2010/main" val="2462869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8A3B-40E5-58AE-2898-910293B37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D06B9-214B-BBEE-4243-CFCB26AB3069}"/>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53E39D84-42D4-E73A-029C-655CF66C8D3B}"/>
              </a:ext>
            </a:extLst>
          </p:cNvPr>
          <p:cNvSpPr>
            <a:spLocks noGrp="1"/>
          </p:cNvSpPr>
          <p:nvPr>
            <p:ph type="body" idx="1"/>
          </p:nvPr>
        </p:nvSpPr>
        <p:spPr/>
        <p:txBody>
          <a:bodyPr/>
          <a:lstStyle/>
          <a:p>
            <a:r>
              <a:rPr lang="en-US" sz="1100" b="1">
                <a:latin typeface="Montserrat"/>
              </a:rPr>
              <a:t>Preparation</a:t>
            </a:r>
          </a:p>
          <a:p>
            <a:pPr marL="171450" indent="-171450">
              <a:buFontTx/>
              <a:buChar char="-"/>
            </a:pPr>
            <a:r>
              <a:rPr lang="en-US" sz="1100" b="0">
                <a:latin typeface="Montserrat"/>
              </a:rPr>
              <a:t>Please edit the slide to reflect your context.</a:t>
            </a:r>
            <a:r>
              <a:rPr lang="en-US" sz="1100">
                <a:latin typeface="Montserrat"/>
              </a:rPr>
              <a:t> </a:t>
            </a:r>
          </a:p>
          <a:p>
            <a:pPr marL="171450" indent="-171450">
              <a:buFontTx/>
              <a:buChar char="-"/>
            </a:pPr>
            <a:r>
              <a:rPr lang="en-US" sz="1100">
                <a:latin typeface="Montserrat"/>
              </a:rPr>
              <a:t>You </a:t>
            </a:r>
            <a:r>
              <a:rPr lang="en-AU" sz="1100">
                <a:latin typeface="Montserrat"/>
              </a:rPr>
              <a:t>may want to read Chapter 5 of AERO’s Foundational Classroom Management Resources Handbook.</a:t>
            </a:r>
          </a:p>
          <a:p>
            <a:pPr marL="171450" indent="-171450">
              <a:buChar char="-"/>
            </a:pPr>
            <a:endParaRPr lang="en-AU" sz="1100"/>
          </a:p>
          <a:p>
            <a:pPr marL="0" indent="0">
              <a:buFontTx/>
              <a:buNone/>
            </a:pPr>
            <a:r>
              <a:rPr lang="en-AU" sz="1100" b="1">
                <a:latin typeface="Montserrat"/>
              </a:rPr>
              <a:t>Facilitator notes</a:t>
            </a:r>
            <a:endParaRPr lang="en-AU" sz="110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latin typeface="Montserrat"/>
              </a:rPr>
              <a:t>Elaborate on and explain the items listed as needed.</a:t>
            </a:r>
            <a:endParaRPr lang="en-AU" sz="1100" i="1">
              <a:latin typeface="Montserrat"/>
            </a:endParaRPr>
          </a:p>
        </p:txBody>
      </p:sp>
      <p:sp>
        <p:nvSpPr>
          <p:cNvPr id="6" name="Slide Number Placeholder 5">
            <a:extLst>
              <a:ext uri="{FF2B5EF4-FFF2-40B4-BE49-F238E27FC236}">
                <a16:creationId xmlns:a16="http://schemas.microsoft.com/office/drawing/2014/main" id="{59268F74-B4C8-791A-1A1D-A7E8EB80597D}"/>
              </a:ext>
            </a:extLst>
          </p:cNvPr>
          <p:cNvSpPr>
            <a:spLocks noGrp="1"/>
          </p:cNvSpPr>
          <p:nvPr>
            <p:ph type="sldNum" sz="quarter" idx="5"/>
          </p:nvPr>
        </p:nvSpPr>
        <p:spPr/>
        <p:txBody>
          <a:bodyPr/>
          <a:lstStyle/>
          <a:p>
            <a:fld id="{B36E7EC0-9BE3-5541-9D76-7DE32A6C9D42}" type="slidenum">
              <a:rPr lang="en-US" smtClean="0"/>
              <a:t>21</a:t>
            </a:fld>
            <a:endParaRPr lang="en-US"/>
          </a:p>
        </p:txBody>
      </p:sp>
    </p:spTree>
    <p:extLst>
      <p:ext uri="{BB962C8B-B14F-4D97-AF65-F5344CB8AC3E}">
        <p14:creationId xmlns:p14="http://schemas.microsoft.com/office/powerpoint/2010/main" val="2000344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8A3B-40E5-58AE-2898-910293B37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D06B9-214B-BBEE-4243-CFCB26AB3069}"/>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53E39D84-42D4-E73A-029C-655CF66C8D3B}"/>
              </a:ext>
            </a:extLst>
          </p:cNvPr>
          <p:cNvSpPr>
            <a:spLocks noGrp="1"/>
          </p:cNvSpPr>
          <p:nvPr>
            <p:ph type="body" idx="1"/>
          </p:nvPr>
        </p:nvSpPr>
        <p:spPr/>
        <p:txBody>
          <a:bodyPr/>
          <a:lstStyle/>
          <a:p>
            <a:r>
              <a:rPr lang="en-AU" sz="1100" b="1">
                <a:latin typeface="Montserrat"/>
              </a:rPr>
              <a:t>Preparation</a:t>
            </a:r>
          </a:p>
          <a:p>
            <a:pPr marL="171450" indent="-171450">
              <a:buFontTx/>
              <a:buChar char="-"/>
            </a:pPr>
            <a:r>
              <a:rPr lang="en-US" sz="1100" b="0">
                <a:latin typeface="Montserrat"/>
              </a:rPr>
              <a:t>Please edit the slide to reflect your context.</a:t>
            </a:r>
            <a:r>
              <a:rPr lang="en-US" sz="1100">
                <a:latin typeface="Montserrat"/>
              </a:rPr>
              <a:t> </a:t>
            </a:r>
            <a:endParaRPr lang="en-US" sz="1100" b="0"/>
          </a:p>
          <a:p>
            <a:pPr marL="171450" indent="-171450">
              <a:buFontTx/>
              <a:buChar char="-"/>
            </a:pPr>
            <a:r>
              <a:rPr lang="en-AU" sz="1100">
                <a:latin typeface="Montserrat"/>
              </a:rPr>
              <a:t>You may want to read Chapter 5 of AERO’s Foundational Classroom Management Resources Handbook.</a:t>
            </a:r>
          </a:p>
          <a:p>
            <a:endParaRPr lang="en-AU" sz="1100" b="1"/>
          </a:p>
          <a:p>
            <a:r>
              <a:rPr lang="en-AU" sz="1100" b="1">
                <a:latin typeface="Montserrat"/>
              </a:rPr>
              <a:t>Facilitator notes</a:t>
            </a:r>
          </a:p>
          <a:p>
            <a:r>
              <a:rPr lang="en-AU" sz="1100">
                <a:latin typeface="Montserrat"/>
              </a:rPr>
              <a:t>At times you will have conversations with families that require planning, preparation and support to give you confidence and ensure you are covering the necessary information.</a:t>
            </a:r>
          </a:p>
          <a:p>
            <a:endParaRPr lang="en-AU"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latin typeface="Montserrat"/>
              </a:rPr>
              <a:t>Elaborate on and explain the items listed as needed.</a:t>
            </a:r>
            <a:endParaRPr lang="en-US" sz="1100">
              <a:latin typeface="Montserrat"/>
            </a:endParaRPr>
          </a:p>
        </p:txBody>
      </p:sp>
      <p:sp>
        <p:nvSpPr>
          <p:cNvPr id="6" name="Slide Number Placeholder 5">
            <a:extLst>
              <a:ext uri="{FF2B5EF4-FFF2-40B4-BE49-F238E27FC236}">
                <a16:creationId xmlns:a16="http://schemas.microsoft.com/office/drawing/2014/main" id="{59268F74-B4C8-791A-1A1D-A7E8EB80597D}"/>
              </a:ext>
            </a:extLst>
          </p:cNvPr>
          <p:cNvSpPr>
            <a:spLocks noGrp="1"/>
          </p:cNvSpPr>
          <p:nvPr>
            <p:ph type="sldNum" sz="quarter" idx="5"/>
          </p:nvPr>
        </p:nvSpPr>
        <p:spPr/>
        <p:txBody>
          <a:bodyPr/>
          <a:lstStyle/>
          <a:p>
            <a:fld id="{B36E7EC0-9BE3-5541-9D76-7DE32A6C9D42}" type="slidenum">
              <a:rPr lang="en-US" smtClean="0"/>
              <a:t>22</a:t>
            </a:fld>
            <a:endParaRPr lang="en-US"/>
          </a:p>
        </p:txBody>
      </p:sp>
    </p:spTree>
    <p:extLst>
      <p:ext uri="{BB962C8B-B14F-4D97-AF65-F5344CB8AC3E}">
        <p14:creationId xmlns:p14="http://schemas.microsoft.com/office/powerpoint/2010/main" val="19796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628650"/>
            <a:ext cx="5235575" cy="2944813"/>
          </a:xfrm>
        </p:spPr>
      </p:sp>
      <p:sp>
        <p:nvSpPr>
          <p:cNvPr id="3" name="Notes Placeholder 2"/>
          <p:cNvSpPr>
            <a:spLocks noGrp="1"/>
          </p:cNvSpPr>
          <p:nvPr>
            <p:ph type="body" idx="1"/>
          </p:nvPr>
        </p:nvSpPr>
        <p:spPr>
          <a:xfrm>
            <a:off x="731520" y="3821211"/>
            <a:ext cx="5852160" cy="5298264"/>
          </a:xfrm>
        </p:spPr>
        <p:txBody>
          <a:bodyPr/>
          <a:lstStyle/>
          <a:p>
            <a:r>
              <a:rPr lang="en-US" sz="1100" b="1">
                <a:latin typeface="Montserrat"/>
              </a:rPr>
              <a:t>Preparation</a:t>
            </a:r>
          </a:p>
          <a:p>
            <a:pPr marL="171450" indent="-171450">
              <a:buFontTx/>
              <a:buChar char="-"/>
            </a:pPr>
            <a:r>
              <a:rPr lang="en-US" sz="1100" b="0">
                <a:latin typeface="Montserrat"/>
              </a:rPr>
              <a:t>Please edit the slide and facilitator notes to detail specific support for establishing and maintaining positive relationships with students and families in your context.</a:t>
            </a:r>
            <a:r>
              <a:rPr lang="en-US" sz="1100">
                <a:latin typeface="Montserrat"/>
              </a:rPr>
              <a:t> </a:t>
            </a:r>
            <a:endParaRPr lang="en-US" sz="1100" b="0"/>
          </a:p>
          <a:p>
            <a:pPr>
              <a:lnSpc>
                <a:spcPct val="107000"/>
              </a:lnSpc>
              <a:spcAft>
                <a:spcPts val="800"/>
              </a:spcAft>
            </a:pPr>
            <a:endParaRPr lang="en-US" sz="1100" kern="100">
              <a:effectLst/>
              <a:ea typeface="Aptos" panose="020B0004020202020204" pitchFamily="34" charset="0"/>
              <a:cs typeface="Times New Roman" panose="02020603050405020304" pitchFamily="18" charset="0"/>
            </a:endParaRPr>
          </a:p>
          <a:p>
            <a:r>
              <a:rPr lang="en-AU" sz="1100" b="1">
                <a:latin typeface="Montserrat"/>
              </a:rPr>
              <a:t>Facilitator notes</a:t>
            </a:r>
          </a:p>
          <a:p>
            <a:pPr>
              <a:defRPr/>
            </a:pPr>
            <a:r>
              <a:rPr lang="en-AU" sz="1100" b="0" i="1">
                <a:latin typeface="Montserrat"/>
              </a:rPr>
              <a:t>Outline the specific supports available for teachers for establishing and maintaining positive relationships with students and families.</a:t>
            </a:r>
            <a:r>
              <a:rPr lang="en-AU" sz="1100" i="1">
                <a:latin typeface="Montserrat"/>
              </a:rPr>
              <a:t>  </a:t>
            </a:r>
            <a:endParaRPr lang="en-AU" sz="1100" b="0"/>
          </a:p>
          <a:p>
            <a:endParaRPr lang="en-AU" sz="1100" b="0"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a:latin typeface="Montserrat"/>
              </a:rPr>
              <a:t>Your mentor/coach/buddy teacher can help you prepare for conversations, including helping you to script and rehearse these. They could also attend planned conversations with you or review drafts of written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a:p>
          <a:p>
            <a:r>
              <a:rPr lang="en-AU" sz="1100" b="0" i="0">
                <a:latin typeface="Montserrat"/>
              </a:rPr>
              <a:t>Colleagues with established positive relationships with students and families, such as those who have taught students before or who have taught siblings, may have useful insight to share to support you in building positive connections with these students and their families.</a:t>
            </a:r>
            <a:r>
              <a:rPr lang="en-AU" sz="1100">
                <a:latin typeface="Montserrat"/>
              </a:rPr>
              <a:t>  </a:t>
            </a:r>
            <a:endParaRPr lang="en-AU" sz="1100" b="0" i="0"/>
          </a:p>
          <a:p>
            <a:endParaRPr lang="en-AU" sz="1100" b="0" i="0"/>
          </a:p>
          <a:p>
            <a:pPr>
              <a:defRPr/>
            </a:pPr>
            <a:r>
              <a:rPr lang="en-AU" sz="1100">
                <a:latin typeface="Montserrat"/>
              </a:rPr>
              <a:t>Chapter 1 of </a:t>
            </a:r>
            <a:r>
              <a:rPr lang="en-AU" sz="1100" b="0">
                <a:latin typeface="Montserrat"/>
              </a:rPr>
              <a:t>AERO’s </a:t>
            </a:r>
            <a:r>
              <a:rPr lang="en-AU" sz="1100">
                <a:latin typeface="Montserrat"/>
              </a:rPr>
              <a:t>Foundational Classroom Management Resources Handbook </a:t>
            </a:r>
            <a:r>
              <a:rPr lang="en-AU" sz="1100" b="0">
                <a:latin typeface="Montserrat"/>
              </a:rPr>
              <a:t>summarises the evidence for this practice.</a:t>
            </a:r>
            <a:r>
              <a:rPr lang="en-AU" sz="1100">
                <a:latin typeface="Montserrat"/>
              </a:rPr>
              <a:t> Chapter 5 provides practical guidance on building positive connections with students, including engaging with families. </a:t>
            </a:r>
            <a:endParaRPr lang="en-AU" sz="11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a:p>
          <a:p>
            <a:pPr>
              <a:defRPr/>
            </a:pPr>
            <a:r>
              <a:rPr lang="en-AU" sz="1100">
                <a:latin typeface="Montserrat"/>
              </a:rPr>
              <a:t> </a:t>
            </a:r>
            <a:r>
              <a:rPr lang="en-AU" sz="1100" b="0">
                <a:latin typeface="Montserrat"/>
              </a:rPr>
              <a:t>A number of AERO practice guides provide practical guidance on engaging with families: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a:latin typeface="Montserrat"/>
              </a:rPr>
              <a:t>from culturally and linguistically diverse backgrounds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a:latin typeface="Montserrat"/>
              </a:rPr>
              <a:t>of children with disability</a:t>
            </a:r>
          </a:p>
          <a:p>
            <a:pPr marL="171450" indent="-171450">
              <a:buFontTx/>
              <a:buChar char="-"/>
              <a:defRPr/>
            </a:pPr>
            <a:r>
              <a:rPr lang="en-AU" sz="1100" b="0">
                <a:latin typeface="Montserrat"/>
              </a:rPr>
              <a:t>of children who are in out-of-home care</a:t>
            </a:r>
            <a:endParaRPr lang="en-AU" sz="1100">
              <a:latin typeface="Montserrat"/>
            </a:endParaRPr>
          </a:p>
          <a:p>
            <a:pPr marL="171450" indent="-171450">
              <a:buChar char="-"/>
              <a:defRPr/>
            </a:pPr>
            <a:r>
              <a:rPr lang="en-AU" sz="1100">
                <a:latin typeface="Montserrat"/>
              </a:rPr>
              <a:t>to support student learning</a:t>
            </a:r>
            <a:r>
              <a:rPr lang="en-AU" sz="1100" b="0">
                <a:latin typeface="Montserrat"/>
              </a:rPr>
              <a:t>.</a:t>
            </a:r>
            <a:endParaRPr lang="en-AU" sz="110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a:latin typeface="Montserrat"/>
              </a:rPr>
              <a:t>https://</a:t>
            </a:r>
            <a:r>
              <a:rPr lang="en-AU" sz="1100" b="0" err="1">
                <a:latin typeface="Montserrat"/>
              </a:rPr>
              <a:t>www.edresearch.edu.au</a:t>
            </a:r>
            <a:r>
              <a:rPr lang="en-AU" sz="1100" b="0">
                <a:latin typeface="Montserrat"/>
              </a:rPr>
              <a:t>/topics/family-engagement/guides-resources</a:t>
            </a:r>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23</a:t>
            </a:fld>
            <a:endParaRPr lang="en-US">
              <a:solidFill>
                <a:prstClr val="black"/>
              </a:solidFill>
            </a:endParaRPr>
          </a:p>
        </p:txBody>
      </p:sp>
    </p:spTree>
    <p:extLst>
      <p:ext uri="{BB962C8B-B14F-4D97-AF65-F5344CB8AC3E}">
        <p14:creationId xmlns:p14="http://schemas.microsoft.com/office/powerpoint/2010/main" val="2060956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a:rPr>
              <a:t>Preparation</a:t>
            </a:r>
            <a:endParaRPr lang="en-AU" sz="1100" b="1">
              <a:latin typeface="Montserrat"/>
              <a:ea typeface="Calibri"/>
              <a:cs typeface="Calibri"/>
            </a:endParaRPr>
          </a:p>
          <a:p>
            <a:pPr marL="171450" indent="-171450">
              <a:buFont typeface="Calibri"/>
              <a:buChar char="-"/>
            </a:pPr>
            <a:r>
              <a:rPr lang="en-US" sz="1100">
                <a:effectLst/>
                <a:latin typeface="Montserrat"/>
              </a:rPr>
              <a:t>You may receive </a:t>
            </a:r>
            <a:r>
              <a:rPr lang="en-AU" sz="1100">
                <a:latin typeface="Montserrat"/>
                <a:ea typeface="Calibri"/>
                <a:cs typeface="Calibri"/>
              </a:rPr>
              <a:t>questions or comments that you don't have an immediate response for. Consider how you will acknowledge these and follow them up. For example, you might establish a 'parking lot', where questions or comments can be 'parked' for later discussion. This could be electronic or on a whiteboard or a piece of butchers paper.</a:t>
            </a:r>
          </a:p>
          <a:p>
            <a:endParaRPr lang="en-AU" sz="1100" b="1"/>
          </a:p>
          <a:p>
            <a:r>
              <a:rPr lang="en-AU" sz="1100" b="1">
                <a:latin typeface="Montserrat"/>
              </a:rPr>
              <a:t>Facilitator notes</a:t>
            </a:r>
          </a:p>
          <a:p>
            <a:r>
              <a:rPr lang="en-AU" sz="1100" b="0" i="1">
                <a:latin typeface="Montserrat"/>
              </a:rPr>
              <a:t>Invite questions.</a:t>
            </a:r>
            <a:r>
              <a:rPr lang="en-AU" sz="1100" i="1">
                <a:latin typeface="Montserrat"/>
              </a:rPr>
              <a:t> </a:t>
            </a:r>
            <a:r>
              <a:rPr lang="en-US" sz="1100" i="1">
                <a:latin typeface="Montserrat"/>
              </a:rPr>
              <a:t>Feel comfortable taking some time to consider the question and do some research before responding later.</a:t>
            </a:r>
            <a:endParaRPr lang="en-AU" sz="1100">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24</a:t>
            </a:fld>
            <a:endParaRPr lang="en-US"/>
          </a:p>
        </p:txBody>
      </p:sp>
    </p:spTree>
    <p:extLst>
      <p:ext uri="{BB962C8B-B14F-4D97-AF65-F5344CB8AC3E}">
        <p14:creationId xmlns:p14="http://schemas.microsoft.com/office/powerpoint/2010/main" val="1684102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D2A7-C0C5-0DF4-504A-33D120D0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8FEDA-5638-76C4-4C09-859EC0406D89}"/>
              </a:ext>
            </a:extLst>
          </p:cNvPr>
          <p:cNvSpPr>
            <a:spLocks noGrp="1" noRot="1" noChangeAspect="1"/>
          </p:cNvSpPr>
          <p:nvPr>
            <p:ph type="sldImg"/>
          </p:nvPr>
        </p:nvSpPr>
        <p:spPr>
          <a:xfrm>
            <a:off x="777875" y="722313"/>
            <a:ext cx="5759450" cy="3240087"/>
          </a:xfrm>
        </p:spPr>
      </p:sp>
      <p:sp>
        <p:nvSpPr>
          <p:cNvPr id="3" name="Notes Placeholder 2">
            <a:extLst>
              <a:ext uri="{FF2B5EF4-FFF2-40B4-BE49-F238E27FC236}">
                <a16:creationId xmlns:a16="http://schemas.microsoft.com/office/drawing/2014/main" id="{9E656C4F-71D5-6FDB-36C2-25C59EB132F7}"/>
              </a:ext>
            </a:extLst>
          </p:cNvPr>
          <p:cNvSpPr>
            <a:spLocks noGrp="1"/>
          </p:cNvSpPr>
          <p:nvPr>
            <p:ph type="body" idx="1"/>
          </p:nvPr>
        </p:nvSpPr>
        <p:spPr>
          <a:xfrm>
            <a:off x="731520" y="4156303"/>
            <a:ext cx="5852160" cy="4963172"/>
          </a:xfrm>
        </p:spPr>
        <p:txBody>
          <a:bodyPr/>
          <a:lstStyle/>
          <a:p>
            <a:pPr defTabSz="966612">
              <a:defRPr/>
            </a:pPr>
            <a:r>
              <a:rPr lang="en-US" sz="1100" b="1"/>
              <a:t>Preparation</a:t>
            </a:r>
          </a:p>
          <a:p>
            <a:pPr marL="171450" indent="-171450" defTabSz="966612">
              <a:buFontTx/>
              <a:buChar char="-"/>
              <a:defRPr/>
            </a:pPr>
            <a:r>
              <a:rPr lang="en-US" sz="1100" b="0"/>
              <a:t>Prior to facilitating this section, you may want to read some </a:t>
            </a:r>
            <a:r>
              <a:rPr lang="en-US" sz="1100" b="0">
                <a:cs typeface="Times New Roman" panose="02020603050405020304" pitchFamily="18" charset="0"/>
              </a:rPr>
              <a:t>–</a:t>
            </a:r>
            <a:r>
              <a:rPr lang="en-US" sz="1100" b="0"/>
              <a:t> or all </a:t>
            </a:r>
            <a:r>
              <a:rPr lang="en-US" sz="1100" b="0">
                <a:cs typeface="Times New Roman" panose="02020603050405020304" pitchFamily="18" charset="0"/>
              </a:rPr>
              <a:t>–</a:t>
            </a:r>
            <a:r>
              <a:rPr lang="en-US" sz="1100" b="0"/>
              <a:t> of these chapters from AERO’s </a:t>
            </a:r>
            <a:r>
              <a:rPr lang="en-US" sz="1100"/>
              <a:t>Foundational Classroom Management Resources </a:t>
            </a:r>
            <a:r>
              <a:rPr lang="en-US" sz="1100" b="0"/>
              <a:t>Handbook:</a:t>
            </a:r>
            <a:r>
              <a:rPr lang="en-US" sz="1100"/>
              <a:t> </a:t>
            </a:r>
            <a:endParaRPr lang="en-US" sz="1100" b="0">
              <a:cs typeface="Calibri"/>
            </a:endParaRPr>
          </a:p>
          <a:p>
            <a:pPr marL="628650" lvl="1" indent="-171450" defTabSz="966612">
              <a:buFont typeface="Arial" panose="020B0604020202020204" pitchFamily="34" charset="0"/>
              <a:buChar char="•"/>
              <a:defRPr/>
            </a:pPr>
            <a:r>
              <a:rPr lang="en-US" sz="1100"/>
              <a:t>Chapter 2: High Expectations for Student Behaviour</a:t>
            </a:r>
            <a:endParaRPr lang="en-US" sz="1100" b="0"/>
          </a:p>
          <a:p>
            <a:pPr marL="628650" lvl="1" indent="-171450" defTabSz="966612">
              <a:buFont typeface="Arial" panose="020B0604020202020204" pitchFamily="34" charset="0"/>
              <a:buChar char="•"/>
              <a:defRPr/>
            </a:pPr>
            <a:r>
              <a:rPr lang="en-US" sz="1100" b="0"/>
              <a:t>Chapter 3: Teaching Routines</a:t>
            </a:r>
            <a:endParaRPr lang="en-US" sz="1100" b="0">
              <a:cs typeface="Calibri"/>
            </a:endParaRPr>
          </a:p>
          <a:p>
            <a:pPr marL="628650" lvl="1" indent="-171450" defTabSz="966612">
              <a:buFont typeface="Arial" panose="020B0604020202020204" pitchFamily="34" charset="0"/>
              <a:buChar char="•"/>
              <a:defRPr/>
            </a:pPr>
            <a:r>
              <a:rPr lang="en-US" sz="1100" b="0"/>
              <a:t>Chapter 4: Establishing and Maintaining Rules</a:t>
            </a:r>
            <a:endParaRPr lang="en-US" sz="1100" b="0">
              <a:cs typeface="Calibri"/>
            </a:endParaRPr>
          </a:p>
          <a:p>
            <a:pPr marL="628650" lvl="1" indent="-171450" defTabSz="966612">
              <a:buFont typeface="Arial" panose="020B0604020202020204" pitchFamily="34" charset="0"/>
              <a:buChar char="•"/>
              <a:defRPr/>
            </a:pPr>
            <a:r>
              <a:rPr lang="en-US" sz="1100"/>
              <a:t>Chapter 6: Entrance Routine</a:t>
            </a:r>
            <a:endParaRPr lang="en-US" sz="1100">
              <a:cs typeface="Calibri"/>
            </a:endParaRPr>
          </a:p>
          <a:p>
            <a:pPr marL="628650" lvl="1" indent="-171450" defTabSz="966612">
              <a:buFont typeface="Arial" panose="020B0604020202020204" pitchFamily="34" charset="0"/>
              <a:buChar char="•"/>
              <a:defRPr/>
            </a:pPr>
            <a:r>
              <a:rPr lang="en-US" sz="1100" b="0"/>
              <a:t>Chapter 7: Exit Routine</a:t>
            </a:r>
            <a:endParaRPr lang="en-US" sz="1100" b="0">
              <a:cs typeface="Calibri"/>
            </a:endParaRPr>
          </a:p>
          <a:p>
            <a:pPr marL="628650" lvl="1" indent="-171450" defTabSz="966612">
              <a:buFont typeface="Arial" panose="020B0604020202020204" pitchFamily="34" charset="0"/>
              <a:buChar char="•"/>
              <a:defRPr/>
            </a:pPr>
            <a:r>
              <a:rPr lang="en-US" sz="1100" b="0"/>
              <a:t>Chapter 8: Gaining all Students’ Attention</a:t>
            </a:r>
            <a:endParaRPr lang="en-US" sz="1100" b="0">
              <a:cs typeface="Calibri"/>
            </a:endParaRPr>
          </a:p>
          <a:p>
            <a:pPr marL="628650" lvl="1" indent="-171450" defTabSz="966612">
              <a:buFont typeface="Arial" panose="020B0604020202020204" pitchFamily="34" charset="0"/>
              <a:buChar char="•"/>
              <a:defRPr/>
            </a:pPr>
            <a:r>
              <a:rPr lang="en-US" sz="1100" b="0"/>
              <a:t>Chapter 12: Students Gaining Teacher Attention</a:t>
            </a:r>
            <a:endParaRPr lang="en-US" sz="1100" b="0">
              <a:cs typeface="Calibri"/>
            </a:endParaRPr>
          </a:p>
          <a:p>
            <a:pPr marL="628650" lvl="1" indent="-171450" defTabSz="966612">
              <a:buFont typeface="Arial" panose="020B0604020202020204" pitchFamily="34" charset="0"/>
              <a:buChar char="•"/>
              <a:defRPr/>
            </a:pPr>
            <a:r>
              <a:rPr lang="en-US" sz="1100" b="0"/>
              <a:t>Chapter 13: Students Moving Through the School.</a:t>
            </a:r>
            <a:endParaRPr lang="en-US" sz="1100" b="0">
              <a:cs typeface="Calibri"/>
            </a:endParaRPr>
          </a:p>
          <a:p>
            <a:endParaRPr lang="en-AU" sz="1100" b="1"/>
          </a:p>
          <a:p>
            <a:r>
              <a:rPr lang="en-AU" sz="1100" b="1"/>
              <a:t>Facilitator notes</a:t>
            </a:r>
            <a:endParaRPr lang="en-AU" sz="1100" b="1">
              <a:cs typeface="Calibri"/>
            </a:endParaRPr>
          </a:p>
          <a:p>
            <a:r>
              <a:rPr lang="en-AU" sz="1100"/>
              <a:t>Our positive relationships with students and families support us to establish and maintain high expectations, routines and rules.</a:t>
            </a:r>
            <a:endParaRPr lang="en-AU" sz="1100">
              <a:cs typeface="Calibri"/>
            </a:endParaRPr>
          </a:p>
          <a:p>
            <a:endParaRPr lang="en-AU" sz="1100"/>
          </a:p>
          <a:p>
            <a:pPr>
              <a:defRPr/>
            </a:pPr>
            <a:r>
              <a:rPr lang="en-US" sz="1100">
                <a:cs typeface="Calibri"/>
              </a:rPr>
              <a:t>High</a:t>
            </a:r>
            <a:r>
              <a:rPr lang="en-US" sz="1100"/>
              <a:t> expectations</a:t>
            </a:r>
            <a:r>
              <a:rPr lang="en-US" sz="1100">
                <a:effectLst/>
              </a:rPr>
              <a:t>, routines and rules </a:t>
            </a:r>
            <a:r>
              <a:rPr lang="en-US" sz="1100"/>
              <a:t>are important because evidence tells us:</a:t>
            </a:r>
            <a:endParaRPr lang="en-US" sz="1100">
              <a:cs typeface="Arial" panose="020B0604020202020204" pitchFamily="34" charset="0"/>
            </a:endParaRPr>
          </a:p>
          <a:p>
            <a:pPr marL="171450" indent="-171450">
              <a:buFontTx/>
              <a:buChar char="-"/>
              <a:defRPr/>
            </a:pPr>
            <a:r>
              <a:rPr lang="en-US" sz="1100">
                <a:effectLst/>
              </a:rPr>
              <a:t>Developing and maintaining high expectations for students, and providing additional teaching and</a:t>
            </a:r>
            <a:r>
              <a:rPr lang="en-US" sz="1100"/>
              <a:t> </a:t>
            </a:r>
            <a:r>
              <a:rPr lang="en-US" sz="1100">
                <a:effectLst/>
              </a:rPr>
              <a:t>support to students experiencing difficulties, </a:t>
            </a:r>
            <a:r>
              <a:rPr lang="en-US" sz="1100"/>
              <a:t>leads to improvements in behaviour, self-esteem, motivation, attendance and academic achievement.</a:t>
            </a:r>
            <a:endParaRPr lang="en-US" sz="1100">
              <a:ea typeface="Calibri"/>
              <a:cs typeface="Calibri"/>
            </a:endParaRPr>
          </a:p>
          <a:p>
            <a:pPr marL="171450" indent="-171450">
              <a:buFontTx/>
              <a:buChar char="-"/>
              <a:defRPr/>
            </a:pPr>
            <a:r>
              <a:rPr lang="en-US" sz="1100"/>
              <a:t>Developing</a:t>
            </a:r>
            <a:r>
              <a:rPr lang="en-US" sz="1100">
                <a:effectLst/>
              </a:rPr>
              <a:t> a </a:t>
            </a:r>
            <a:r>
              <a:rPr lang="en-US" sz="1100"/>
              <a:t>positive classroom culture by explicitly teaching, modelling and revising expectations, routines </a:t>
            </a:r>
            <a:r>
              <a:rPr lang="en-US" sz="1100">
                <a:effectLst/>
              </a:rPr>
              <a:t>and </a:t>
            </a:r>
            <a:r>
              <a:rPr lang="en-US" sz="1100"/>
              <a:t>rules leads to improvements in the amount and quality of instructional time in the classroom.</a:t>
            </a:r>
            <a:endParaRPr lang="en-US" sz="11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i="1"/>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a:t>Optionally, explain how maintaining high expectations relates to your school’s values.</a:t>
            </a:r>
            <a:endParaRPr lang="en-AU" sz="1100" i="1">
              <a:cs typeface="Calibri"/>
            </a:endParaRPr>
          </a:p>
        </p:txBody>
      </p:sp>
      <p:sp>
        <p:nvSpPr>
          <p:cNvPr id="6" name="Slide Number Placeholder 5">
            <a:extLst>
              <a:ext uri="{FF2B5EF4-FFF2-40B4-BE49-F238E27FC236}">
                <a16:creationId xmlns:a16="http://schemas.microsoft.com/office/drawing/2014/main" id="{9FF083AE-F738-0AE7-CCA1-135F9C0EB899}"/>
              </a:ext>
            </a:extLst>
          </p:cNvPr>
          <p:cNvSpPr>
            <a:spLocks noGrp="1"/>
          </p:cNvSpPr>
          <p:nvPr>
            <p:ph type="sldNum" sz="quarter" idx="5"/>
          </p:nvPr>
        </p:nvSpPr>
        <p:spPr/>
        <p:txBody>
          <a:bodyPr/>
          <a:lstStyle/>
          <a:p>
            <a:fld id="{B36E7EC0-9BE3-5541-9D76-7DE32A6C9D42}" type="slidenum">
              <a:rPr lang="en-US" smtClean="0"/>
              <a:t>25</a:t>
            </a:fld>
            <a:endParaRPr lang="en-US"/>
          </a:p>
        </p:txBody>
      </p:sp>
    </p:spTree>
    <p:extLst>
      <p:ext uri="{BB962C8B-B14F-4D97-AF65-F5344CB8AC3E}">
        <p14:creationId xmlns:p14="http://schemas.microsoft.com/office/powerpoint/2010/main" val="4045115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7938" y="439738"/>
            <a:ext cx="4759325" cy="2678112"/>
          </a:xfrm>
        </p:spPr>
      </p:sp>
      <p:sp>
        <p:nvSpPr>
          <p:cNvPr id="3" name="Notes Placeholder 2"/>
          <p:cNvSpPr>
            <a:spLocks noGrp="1"/>
          </p:cNvSpPr>
          <p:nvPr>
            <p:ph type="body" idx="1"/>
          </p:nvPr>
        </p:nvSpPr>
        <p:spPr>
          <a:xfrm>
            <a:off x="942229" y="3216264"/>
            <a:ext cx="5430741" cy="6130936"/>
          </a:xfrm>
        </p:spPr>
        <p:txBody>
          <a:bodyPr/>
          <a:lstStyle/>
          <a:p>
            <a:pPr marL="0" indent="0" defTabSz="966612">
              <a:buFont typeface="Arial" panose="020B0604020202020204" pitchFamily="34" charset="0"/>
              <a:buNone/>
              <a:defRPr/>
            </a:pPr>
            <a:r>
              <a:rPr lang="en-US" sz="1100" b="1" i="0" kern="100">
                <a:ea typeface="Calibri"/>
                <a:cs typeface="Calibri"/>
              </a:rPr>
              <a:t>Preparation</a:t>
            </a:r>
            <a:endParaRPr lang="en-US" sz="1100" b="1" i="0" kern="100">
              <a:ea typeface="Calibri" panose="020F0502020204030204" pitchFamily="34" charset="0"/>
              <a:cs typeface="Times New Roman" panose="02020603050405020304" pitchFamily="18" charset="0"/>
            </a:endParaRPr>
          </a:p>
          <a:p>
            <a:pPr marL="171450" indent="-171450" defTabSz="966612">
              <a:buFontTx/>
              <a:buChar char="-"/>
              <a:defRPr/>
            </a:pPr>
            <a:r>
              <a:rPr lang="en-US" sz="1100" b="0" i="0" kern="100">
                <a:ea typeface="Calibri"/>
                <a:cs typeface="Calibri"/>
              </a:rPr>
              <a:t>This slide provides an important rationale for a significant section of the session. Consider each of the points on the slide in your school context so you can explain them clearly.</a:t>
            </a:r>
          </a:p>
          <a:p>
            <a:pPr marL="0" indent="0" defTabSz="966612">
              <a:buFont typeface="Arial" panose="020B0604020202020204" pitchFamily="34" charset="0"/>
              <a:buNone/>
              <a:defRPr/>
            </a:pPr>
            <a:endParaRPr lang="en-US" sz="1100" i="0" kern="10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r>
              <a:rPr lang="en-US" sz="1100" b="1" i="0" kern="100">
                <a:ea typeface="Calibri"/>
                <a:cs typeface="Calibri"/>
              </a:rPr>
              <a:t>Facilitator notes</a:t>
            </a:r>
            <a:endParaRPr lang="en-US" sz="1100" b="1" i="0" kern="10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r>
              <a:rPr lang="en-US" sz="1100" b="0" i="1" kern="100">
                <a:ea typeface="Calibri"/>
                <a:cs typeface="Calibri"/>
              </a:rPr>
              <a:t>Give participants time to read the slide.</a:t>
            </a:r>
          </a:p>
          <a:p>
            <a:pPr defTabSz="966612">
              <a:defRPr/>
            </a:pPr>
            <a:r>
              <a:rPr lang="en-US" sz="1100" i="0" kern="100">
                <a:ea typeface="Calibri"/>
                <a:cs typeface="Calibri"/>
              </a:rPr>
              <a:t>Safety is the number one priority of every school, and high expectations, routines and rules support safety.</a:t>
            </a:r>
            <a:r>
              <a:rPr lang="en-US" sz="1100" kern="100">
                <a:ea typeface="Calibri"/>
                <a:cs typeface="Calibri"/>
              </a:rPr>
              <a:t> </a:t>
            </a:r>
          </a:p>
          <a:p>
            <a:pPr defTabSz="966612">
              <a:defRPr/>
            </a:pPr>
            <a:endParaRPr lang="en-US" sz="1100" b="1" kern="10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r>
              <a:rPr lang="en-US" sz="1100" b="0" i="0" u="none" strike="noStrike" baseline="0"/>
              <a:t>High expectations, routines and rules provide clear guidelines to students.</a:t>
            </a:r>
            <a:r>
              <a:rPr lang="en-US" sz="1100"/>
              <a:t> </a:t>
            </a:r>
            <a:endParaRPr lang="en-US" sz="1100" b="0" i="0" u="none" strike="noStrike"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u="none" strike="noStrik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t>E</a:t>
            </a:r>
            <a:r>
              <a:rPr kumimoji="0" lang="en-US" sz="1100" b="0" i="0" u="none" strike="noStrike" kern="1200" cap="none" spc="0" normalizeH="0" baseline="0" noProof="0" err="1">
                <a:ln>
                  <a:noFill/>
                </a:ln>
                <a:effectLst/>
                <a:uLnTx/>
                <a:uFillTx/>
              </a:rPr>
              <a:t>xplicitly</a:t>
            </a:r>
            <a:r>
              <a:rPr kumimoji="0" lang="en-US" sz="1100" b="0" i="0" u="none" strike="noStrike" kern="1200" cap="none" spc="0" normalizeH="0" baseline="0" noProof="0">
                <a:ln>
                  <a:noFill/>
                </a:ln>
                <a:effectLst/>
                <a:uLnTx/>
                <a:uFillTx/>
              </a:rPr>
              <a:t> teaching (rather than just telling) then revising and reinforcing the high expectations, routines and rules builds shared understanding and practice in the classroom and across the school by teaching </a:t>
            </a:r>
            <a:r>
              <a:rPr lang="en-US" sz="1100" b="0" i="0" u="none" strike="noStrike" baseline="0"/>
              <a:t>students </a:t>
            </a:r>
            <a:r>
              <a:rPr lang="en-US" sz="1100" b="0" i="0" u="none" strike="noStrike" baseline="0">
                <a:solidFill>
                  <a:srgbClr val="000000"/>
                </a:solidFill>
              </a:rPr>
              <a:t>what to do, what not to do and how to demonstrate the expected </a:t>
            </a:r>
            <a:r>
              <a:rPr lang="en-US" sz="1100" b="0" i="0" u="none" strike="noStrike" baseline="0" err="1">
                <a:solidFill>
                  <a:srgbClr val="000000"/>
                </a:solidFill>
              </a:rPr>
              <a:t>behaviours</a:t>
            </a:r>
            <a:r>
              <a:rPr lang="en-US" sz="1100" b="0" i="0" u="none" strike="noStrike" baseline="0">
                <a:solidFill>
                  <a:srgbClr val="000000"/>
                </a:solidFill>
              </a:rPr>
              <a:t>. Once taught, high expectations, routines and rules can be referenced to support students’ safety and learning. For example, if a student isn’t completing a learning task because they say it’s too hard, instead of demanding its completion and outlining the consequences for non-compliance, </a:t>
            </a:r>
            <a:r>
              <a:rPr lang="en-US" sz="1100" b="0" i="0" u="none" strike="noStrike" baseline="0">
                <a:solidFill>
                  <a:srgbClr val="000000"/>
                </a:solidFill>
                <a:effectLst/>
              </a:rPr>
              <a:t>w</a:t>
            </a:r>
            <a:r>
              <a:rPr lang="en-US" sz="1100">
                <a:effectLst/>
              </a:rPr>
              <a:t>e can share our expectations that they can complete the learning task because we believe they have the ability to do so</a:t>
            </a:r>
            <a:r>
              <a:rPr lang="en-US" sz="1100" b="0" i="0" u="none" strike="noStrike" baseline="0">
                <a:solidFill>
                  <a:srgbClr val="000000"/>
                </a:solidFill>
              </a:rPr>
              <a:t>.</a:t>
            </a:r>
            <a:r>
              <a:rPr lang="en-US" sz="1100">
                <a:solidFill>
                  <a:srgbClr val="000000"/>
                </a:solidFill>
              </a:rPr>
              <a:t> </a:t>
            </a:r>
            <a:r>
              <a:rPr lang="en-US" sz="1100" b="0" i="0" u="none" strike="noStrike" baseline="0">
                <a:solidFill>
                  <a:srgbClr val="000000"/>
                </a:solidFill>
              </a:rPr>
              <a:t> We allow them to discuss any concerns or difficulties, and provide the support needed so the student can complete it successfully.</a:t>
            </a:r>
            <a:r>
              <a:rPr lang="en-US" sz="1100">
                <a:solidFill>
                  <a:srgbClr val="000000"/>
                </a:solidFill>
              </a:rPr>
              <a:t> </a:t>
            </a:r>
            <a:endParaRPr lang="en-US" sz="1100" b="0" i="0" u="none" strike="noStrike" baseline="0">
              <a:solidFill>
                <a:srgbClr val="00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02F5E"/>
              </a:solidFill>
              <a:effectLst/>
              <a:uLnTx/>
              <a:uFillTx/>
            </a:endParaRPr>
          </a:p>
          <a:p>
            <a:pPr>
              <a:defRPr/>
            </a:pPr>
            <a:r>
              <a:rPr lang="en-US" sz="1100" b="0" i="0" u="none" strike="noStrike" baseline="0">
                <a:solidFill>
                  <a:srgbClr val="000000"/>
                </a:solidFill>
              </a:rPr>
              <a:t>High expectations, routines and rules </a:t>
            </a:r>
            <a:r>
              <a:rPr kumimoji="0" lang="en-US" sz="1100" b="0" i="0" u="none" strike="noStrike" kern="1200" cap="none" spc="0" normalizeH="0" baseline="0" noProof="0">
                <a:ln>
                  <a:noFill/>
                </a:ln>
                <a:solidFill>
                  <a:srgbClr val="002F5E"/>
                </a:solidFill>
                <a:effectLst/>
                <a:uLnTx/>
                <a:uFillTx/>
              </a:rPr>
              <a:t>also </a:t>
            </a:r>
            <a:r>
              <a:rPr lang="en-US" sz="1100" b="0" i="0">
                <a:solidFill>
                  <a:srgbClr val="221F20"/>
                </a:solidFill>
                <a:effectLst/>
              </a:rPr>
              <a:t>provide predictability because they don’t often change and are the same every day.</a:t>
            </a:r>
            <a:r>
              <a:rPr lang="en-US" sz="1100">
                <a:solidFill>
                  <a:srgbClr val="221F20"/>
                </a:solidFill>
              </a:rPr>
              <a:t> Students can learn well in predictable environments. Predictable environments mean that students </a:t>
            </a:r>
            <a:r>
              <a:rPr lang="en-US" sz="1100" b="0" i="0">
                <a:solidFill>
                  <a:srgbClr val="221F20"/>
                </a:solidFill>
                <a:effectLst/>
              </a:rPr>
              <a:t>know what to expect and what is expected of them, and that this is consistent.</a:t>
            </a:r>
            <a:r>
              <a:rPr lang="en-US" sz="1100">
                <a:solidFill>
                  <a:srgbClr val="221F20"/>
                </a:solidFill>
              </a:rPr>
              <a:t> This is particularly important for students with additional learning needs</a:t>
            </a:r>
            <a:endParaRPr lang="en-US" sz="1100" b="0" i="0">
              <a:solidFill>
                <a:srgbClr val="221F20"/>
              </a:solidFill>
              <a:effectLst/>
              <a:cs typeface="Calibri"/>
            </a:endParaRPr>
          </a:p>
          <a:p>
            <a:pPr marL="0" indent="0">
              <a:buFont typeface="Arial" panose="020B0604020202020204" pitchFamily="34" charset="0"/>
              <a:buNone/>
            </a:pPr>
            <a:endParaRPr lang="en-US" sz="1100" b="0" i="0" u="none" strike="noStrike" baseline="0">
              <a:solidFill>
                <a:srgbClr val="221F20"/>
              </a:solidFill>
              <a:effectLst/>
            </a:endParaRPr>
          </a:p>
          <a:p>
            <a:pPr marL="0" indent="0">
              <a:buFont typeface="Arial" panose="020B0604020202020204" pitchFamily="34" charset="0"/>
              <a:buNone/>
            </a:pPr>
            <a:r>
              <a:rPr lang="en-US" sz="1100" b="0" i="0" u="none" strike="noStrike" baseline="0">
                <a:solidFill>
                  <a:srgbClr val="221F20"/>
                </a:solidFill>
                <a:effectLst/>
              </a:rPr>
              <a:t>H</a:t>
            </a:r>
            <a:r>
              <a:rPr lang="en-US" sz="1100" b="0" i="0" u="none" strike="noStrike" baseline="0">
                <a:solidFill>
                  <a:srgbClr val="000000"/>
                </a:solidFill>
              </a:rPr>
              <a:t>igh expectations, routines and rules support the effective operation of the school and classrooms, </a:t>
            </a:r>
            <a:r>
              <a:rPr lang="en-US" sz="1100" b="0" i="0" u="none" strike="noStrike" baseline="0" err="1">
                <a:solidFill>
                  <a:srgbClr val="000000"/>
                </a:solidFill>
              </a:rPr>
              <a:t>maximising</a:t>
            </a:r>
            <a:r>
              <a:rPr lang="en-US" sz="1100" b="0" i="0" u="none" strike="noStrike" baseline="0">
                <a:solidFill>
                  <a:srgbClr val="000000"/>
                </a:solidFill>
              </a:rPr>
              <a:t> learning time while keeping everyone safe.</a:t>
            </a:r>
            <a:endParaRPr lang="en-US" sz="1100" i="1" kern="100">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26</a:t>
            </a:fld>
            <a:endParaRPr lang="en-US">
              <a:solidFill>
                <a:prstClr val="black"/>
              </a:solidFill>
            </a:endParaRPr>
          </a:p>
        </p:txBody>
      </p:sp>
    </p:spTree>
    <p:extLst>
      <p:ext uri="{BB962C8B-B14F-4D97-AF65-F5344CB8AC3E}">
        <p14:creationId xmlns:p14="http://schemas.microsoft.com/office/powerpoint/2010/main" val="4146379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FF5D4-8B5F-082E-583E-3D4CEA4B1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29D53-CC68-A46F-413A-DBF7BF72A078}"/>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63938BD7-E0A5-0C75-79A5-65EE5F77152A}"/>
              </a:ext>
            </a:extLst>
          </p:cNvPr>
          <p:cNvSpPr>
            <a:spLocks noGrp="1"/>
          </p:cNvSpPr>
          <p:nvPr>
            <p:ph type="body" idx="1"/>
          </p:nvPr>
        </p:nvSpPr>
        <p:spPr/>
        <p:txBody>
          <a:bodyPr/>
          <a:lstStyle/>
          <a:p>
            <a:r>
              <a:rPr lang="en-US" sz="1100" b="1"/>
              <a:t>Preparation</a:t>
            </a:r>
          </a:p>
          <a:p>
            <a:pPr marL="171450" indent="-171450">
              <a:buFontTx/>
              <a:buChar char="-"/>
            </a:pPr>
            <a:r>
              <a:rPr lang="en-US" sz="1100" b="0"/>
              <a:t>Please edit the slide to reflect your context.</a:t>
            </a:r>
          </a:p>
          <a:p>
            <a:pPr marL="171450" indent="-171450">
              <a:buFontTx/>
              <a:buChar char="-"/>
            </a:pPr>
            <a:endParaRPr lang="en-US" sz="1100" b="0"/>
          </a:p>
          <a:p>
            <a:r>
              <a:rPr lang="en-AU" sz="1100" b="1"/>
              <a:t>Facilitator notes</a:t>
            </a:r>
            <a:endParaRPr lang="en-US" sz="1100" b="1" i="0"/>
          </a:p>
          <a:p>
            <a:r>
              <a:rPr lang="en-US" sz="1100" b="0" i="0"/>
              <a:t>Our school communicates our expectations, routines and rules in a number of ways.</a:t>
            </a:r>
          </a:p>
          <a:p>
            <a:endParaRPr lang="en-US" sz="1100" b="0" i="0"/>
          </a:p>
          <a:p>
            <a:r>
              <a:rPr lang="en-US" sz="1100" b="0" i="1"/>
              <a:t>Give participants time to read the slide.</a:t>
            </a:r>
          </a:p>
          <a:p>
            <a:endParaRPr lang="en-US" sz="1100" b="0" i="1"/>
          </a:p>
          <a:p>
            <a:r>
              <a:rPr lang="en-AU" sz="1100" b="0" i="1"/>
              <a:t>Explain the responsibilities of staff for some or all points on the slide.</a:t>
            </a:r>
            <a:endParaRPr lang="en-US" sz="1100" b="0" i="1"/>
          </a:p>
        </p:txBody>
      </p:sp>
      <p:sp>
        <p:nvSpPr>
          <p:cNvPr id="6" name="Slide Number Placeholder 5">
            <a:extLst>
              <a:ext uri="{FF2B5EF4-FFF2-40B4-BE49-F238E27FC236}">
                <a16:creationId xmlns:a16="http://schemas.microsoft.com/office/drawing/2014/main" id="{03F64E2F-CC3A-DFD1-7D1B-E352D3B07C04}"/>
              </a:ext>
            </a:extLst>
          </p:cNvPr>
          <p:cNvSpPr>
            <a:spLocks noGrp="1"/>
          </p:cNvSpPr>
          <p:nvPr>
            <p:ph type="sldNum" sz="quarter" idx="5"/>
          </p:nvPr>
        </p:nvSpPr>
        <p:spPr/>
        <p:txBody>
          <a:bodyPr/>
          <a:lstStyle/>
          <a:p>
            <a:fld id="{B36E7EC0-9BE3-5541-9D76-7DE32A6C9D42}" type="slidenum">
              <a:rPr lang="en-US" smtClean="0"/>
              <a:t>27</a:t>
            </a:fld>
            <a:endParaRPr lang="en-US"/>
          </a:p>
        </p:txBody>
      </p:sp>
    </p:spTree>
    <p:extLst>
      <p:ext uri="{BB962C8B-B14F-4D97-AF65-F5344CB8AC3E}">
        <p14:creationId xmlns:p14="http://schemas.microsoft.com/office/powerpoint/2010/main" val="289671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357188"/>
            <a:ext cx="3248025" cy="1827212"/>
          </a:xfrm>
        </p:spPr>
      </p:sp>
      <p:sp>
        <p:nvSpPr>
          <p:cNvPr id="3" name="Notes Placeholder 2"/>
          <p:cNvSpPr>
            <a:spLocks noGrp="1"/>
          </p:cNvSpPr>
          <p:nvPr>
            <p:ph type="body" idx="1"/>
          </p:nvPr>
        </p:nvSpPr>
        <p:spPr>
          <a:xfrm>
            <a:off x="795130" y="2303800"/>
            <a:ext cx="5724939" cy="707726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221F20"/>
                </a:solidFill>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solidFill>
                  <a:srgbClr val="221F20"/>
                </a:solidFill>
              </a:rPr>
              <a:t>This slide demonstrates the process to explicitly teach an expectation, routine or rule.</a:t>
            </a:r>
          </a:p>
          <a:p>
            <a:pPr marL="171450" indent="-171450">
              <a:buFontTx/>
              <a:buChar char="-"/>
              <a:defRPr/>
            </a:pPr>
            <a:r>
              <a:rPr lang="en-US" sz="1100" b="0">
                <a:solidFill>
                  <a:srgbClr val="221F20"/>
                </a:solidFill>
              </a:rPr>
              <a:t>Please select one of the facilitator notes, depending on how much detail your audience needs to understand why behaviour is explicitly taught.</a:t>
            </a:r>
            <a:r>
              <a:rPr lang="en-US" sz="1100">
                <a:solidFill>
                  <a:srgbClr val="221F20"/>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solidFill>
                  <a:srgbClr val="221F20"/>
                </a:solidFill>
              </a:rPr>
              <a:t>If you select the detailed version, you may need to edit the final dot point to reflect the age of your students.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solidFill>
                  <a:srgbClr val="221F20"/>
                </a:solidFill>
              </a:rPr>
              <a:t>Please delete the facilitator notes you won’t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221F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221F20"/>
                </a:solidFill>
              </a:rPr>
              <a:t>Facilitator notes (detailed version)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1">
                <a:solidFill>
                  <a:srgbClr val="221F20"/>
                </a:solidFill>
              </a:rPr>
              <a:t>Give participants time to read the slide.</a:t>
            </a:r>
          </a:p>
          <a:p>
            <a:pPr marL="285750" indent="-285750">
              <a:buFont typeface="Arial" panose="020B0604020202020204" pitchFamily="34" charset="0"/>
              <a:buChar char="•"/>
            </a:pPr>
            <a:endParaRPr lang="en-US" sz="1100" kern="1200">
              <a:solidFill>
                <a:schemeClr val="tx1"/>
              </a:solidFill>
              <a:effectLst/>
            </a:endParaRPr>
          </a:p>
          <a:p>
            <a:pPr marL="0" indent="0">
              <a:buFontTx/>
              <a:buNone/>
            </a:pPr>
            <a:r>
              <a:rPr lang="en-US" sz="1100" kern="1200">
                <a:solidFill>
                  <a:schemeClr val="tx1"/>
                </a:solidFill>
                <a:effectLst/>
                <a:cs typeface="Arial"/>
              </a:rPr>
              <a:t>We teach behaviour just like we teach academic content. </a:t>
            </a:r>
          </a:p>
          <a:p>
            <a:pPr marL="171450" indent="-171450">
              <a:buFontTx/>
              <a:buChar char="-"/>
            </a:pPr>
            <a:r>
              <a:rPr lang="en-US" sz="1100" kern="1200">
                <a:solidFill>
                  <a:schemeClr val="tx1"/>
                </a:solidFill>
                <a:effectLst/>
                <a:cs typeface="Arial"/>
              </a:rPr>
              <a:t>When a student makes an error in learning, we support them to correct it. </a:t>
            </a:r>
            <a:r>
              <a:rPr lang="en-US" sz="1100">
                <a:effectLst/>
                <a:cs typeface="Segoe UI"/>
              </a:rPr>
              <a:t>The same occurs for mistakes in behaviour.</a:t>
            </a:r>
            <a:r>
              <a:rPr lang="en-US" sz="1100">
                <a:cs typeface="Segoe UI"/>
              </a:rPr>
              <a:t> </a:t>
            </a:r>
            <a:endParaRPr lang="en-US" sz="1100">
              <a:effectLst/>
              <a:cs typeface="Segoe UI"/>
            </a:endParaRPr>
          </a:p>
          <a:p>
            <a:pPr marL="171450" indent="-171450">
              <a:buFontTx/>
              <a:buChar char="-"/>
            </a:pPr>
            <a:r>
              <a:rPr lang="en-US" sz="1100" i="0"/>
              <a:t>Explicitly teaching expected behaviour helps free up students’ working memory to focus on learning. This involves introducing the expectation, routine or rule and why it’s important, and modelling, explaining and discussing it.  </a:t>
            </a:r>
          </a:p>
          <a:p>
            <a:pPr marL="171450" indent="-171450">
              <a:buFontTx/>
              <a:buChar char="-"/>
            </a:pPr>
            <a:r>
              <a:rPr lang="en-AU" sz="1100">
                <a:effectLst/>
                <a:ea typeface="Calibri" panose="020F0502020204030204" pitchFamily="34" charset="0"/>
                <a:cs typeface="Arial" panose="020B0604020202020204" pitchFamily="34" charset="0"/>
              </a:rPr>
              <a:t>Practising expected behaviours helps make them increasingly ‘automatic’ and become an established habit for students.</a:t>
            </a:r>
          </a:p>
          <a:p>
            <a:pPr marL="171450" indent="-171450">
              <a:buFontTx/>
              <a:buChar char="-"/>
            </a:pPr>
            <a:r>
              <a:rPr lang="en-US" sz="1100" b="0">
                <a:solidFill>
                  <a:srgbClr val="221F20"/>
                </a:solidFill>
              </a:rPr>
              <a:t>Students don’t necessarily know to </a:t>
            </a:r>
            <a:r>
              <a:rPr lang="en-US" sz="1100" b="0" u="none">
                <a:solidFill>
                  <a:srgbClr val="221F20"/>
                </a:solidFill>
              </a:rPr>
              <a:t>transfer</a:t>
            </a:r>
            <a:r>
              <a:rPr lang="en-US" sz="1100" b="0">
                <a:solidFill>
                  <a:srgbClr val="221F20"/>
                </a:solidFill>
              </a:rPr>
              <a:t> the expectations from outside of school to the school environment.</a:t>
            </a:r>
            <a:r>
              <a:rPr lang="en-US" sz="1100">
                <a:solidFill>
                  <a:srgbClr val="221F20"/>
                </a:solidFill>
              </a:rPr>
              <a:t> </a:t>
            </a:r>
            <a:r>
              <a:rPr lang="en-US" sz="1100" b="0">
                <a:solidFill>
                  <a:srgbClr val="221F20"/>
                </a:solidFill>
              </a:rPr>
              <a:t>And sometimes the expectations are different in the school environment.</a:t>
            </a:r>
            <a:r>
              <a:rPr lang="en-US" sz="1100">
                <a:solidFill>
                  <a:srgbClr val="221F20"/>
                </a:solidFill>
              </a:rPr>
              <a:t> </a:t>
            </a:r>
            <a:r>
              <a:rPr lang="en-US" sz="1100" b="0">
                <a:solidFill>
                  <a:srgbClr val="221F20"/>
                </a:solidFill>
              </a:rPr>
              <a:t>There are certain ways we do things at school.</a:t>
            </a:r>
          </a:p>
          <a:p>
            <a:pPr marL="171450" indent="-171450">
              <a:buFontTx/>
              <a:buChar char="-"/>
            </a:pPr>
            <a:r>
              <a:rPr lang="en-AU" sz="1100">
                <a:effectLst/>
                <a:ea typeface="Calibri" panose="020F0502020204030204" pitchFamily="34" charset="0"/>
                <a:cs typeface="Arial" panose="020B0604020202020204" pitchFamily="34" charset="0"/>
              </a:rPr>
              <a:t>Teachers should proactively and explicitly teach expected behaviour at the start of the academic year and revise </a:t>
            </a:r>
            <a:r>
              <a:rPr lang="en-AU" sz="1100">
                <a:ea typeface="Calibri" panose="020F0502020204030204" pitchFamily="34" charset="0"/>
                <a:cs typeface="Arial" panose="020B0604020202020204" pitchFamily="34" charset="0"/>
              </a:rPr>
              <a:t>regularly.</a:t>
            </a:r>
          </a:p>
          <a:p>
            <a:pPr marL="171450" indent="-171450">
              <a:buFontTx/>
              <a:buChar char="-"/>
            </a:pPr>
            <a:r>
              <a:rPr lang="en-AU" sz="1100">
                <a:ea typeface="Calibri" panose="020F0502020204030204" pitchFamily="34" charset="0"/>
                <a:cs typeface="Arial" panose="020B0604020202020204" pitchFamily="34" charset="0"/>
              </a:rPr>
              <a:t>Teachers</a:t>
            </a:r>
            <a:r>
              <a:rPr lang="en-AU" sz="1100">
                <a:effectLst/>
                <a:ea typeface="Calibri" panose="020F0502020204030204" pitchFamily="34" charset="0"/>
                <a:cs typeface="Arial" panose="020B0604020202020204" pitchFamily="34" charset="0"/>
              </a:rPr>
              <a:t> should also role-model the behaviours expected of students, including arriving to class on time, being organised, and listening to and speaking with students in a consistent and calm manner </a:t>
            </a:r>
            <a:r>
              <a:rPr lang="en-AU" sz="1100">
                <a:solidFill>
                  <a:srgbClr val="000000"/>
                </a:solidFill>
                <a:effectLst/>
                <a:highlight>
                  <a:srgbClr val="FFFFFF"/>
                </a:highlight>
                <a:ea typeface="Calibri" panose="020F0502020204030204" pitchFamily="34" charset="0"/>
                <a:cs typeface="Arial" panose="020B0604020202020204" pitchFamily="34" charset="0"/>
              </a:rPr>
              <a:t>to set the standard about how to interact in the classroom</a:t>
            </a:r>
            <a:r>
              <a:rPr lang="en-AU" sz="1100">
                <a:ea typeface="Calibri" panose="020F0502020204030204" pitchFamily="34" charset="0"/>
                <a:cs typeface="Arial" panose="020B0604020202020204" pitchFamily="34" charset="0"/>
              </a:rPr>
              <a:t>. </a:t>
            </a:r>
            <a:endParaRPr lang="en-AU" sz="1100">
              <a:effectLst/>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b="0" i="1">
              <a:solidFill>
                <a:srgbClr val="221F2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221F20"/>
                </a:solidFill>
              </a:rPr>
              <a:t>We make the expectations/routines/rules explicit, not secret. We equip students to follow them. Many of our students need this explicit teaching to demonstrate the expected behaviour of our school.</a:t>
            </a:r>
            <a:endParaRPr lang="en-US" sz="1100" b="1">
              <a:solidFill>
                <a:srgbClr val="221F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rgbClr val="221F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221F20"/>
                </a:solidFill>
              </a:rPr>
              <a:t>Facilitator notes (less detailed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rgbClr val="221F20"/>
                </a:solidFill>
              </a:rPr>
              <a:t>We teach behaviour just like we teach academic content.</a:t>
            </a:r>
            <a:r>
              <a:rPr lang="en-US" sz="1100">
                <a:solidFill>
                  <a:srgbClr val="221F20"/>
                </a:solidFill>
              </a:rPr>
              <a:t> We make the expectations/routines/rules explicit, not secret. We equip students to follow them. Many of our students need this explicit teaching to demonstrate the expected behaviour of our school.</a:t>
            </a:r>
            <a:endParaRPr lang="en-US" sz="1100" b="1">
              <a:solidFill>
                <a:srgbClr val="221F20"/>
              </a:solidFill>
            </a:endParaRP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28</a:t>
            </a:fld>
            <a:endParaRPr lang="en-US">
              <a:solidFill>
                <a:prstClr val="black"/>
              </a:solidFill>
            </a:endParaRPr>
          </a:p>
        </p:txBody>
      </p:sp>
    </p:spTree>
    <p:extLst>
      <p:ext uri="{BB962C8B-B14F-4D97-AF65-F5344CB8AC3E}">
        <p14:creationId xmlns:p14="http://schemas.microsoft.com/office/powerpoint/2010/main" val="1011014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US" sz="1100" b="1">
                <a:latin typeface="Montserrat"/>
              </a:rPr>
              <a:t>Preparation</a:t>
            </a:r>
            <a:endParaRPr lang="en-US" sz="1100" b="0">
              <a:latin typeface="Montserrat"/>
            </a:endParaRPr>
          </a:p>
          <a:p>
            <a:pPr marL="171450" indent="-171450">
              <a:buFontTx/>
              <a:buChar char="-"/>
            </a:pPr>
            <a:r>
              <a:rPr lang="en-US" sz="1100" b="0">
                <a:latin typeface="Montserrat"/>
              </a:rPr>
              <a:t>Please edit the slide to reflect your context. </a:t>
            </a:r>
            <a:r>
              <a:rPr lang="en-US" sz="1100">
                <a:latin typeface="Montserrat"/>
              </a:rPr>
              <a:t>If you add routines, please differentiate these by using normal text rather than bold text so it’s clear which routines are supported by AERO resources (those in bold). </a:t>
            </a:r>
            <a:endParaRPr lang="en-US" sz="1100" b="0">
              <a:latin typeface="Montserrat"/>
              <a:cs typeface="Calibri"/>
            </a:endParaRPr>
          </a:p>
          <a:p>
            <a:pPr marL="0" indent="0">
              <a:buFontTx/>
              <a:buNone/>
            </a:pPr>
            <a:endParaRPr lang="en-US" sz="1100" b="1"/>
          </a:p>
          <a:p>
            <a:pPr marL="0" indent="0">
              <a:buFontTx/>
              <a:buNone/>
            </a:pPr>
            <a:r>
              <a:rPr lang="en-US" sz="1100" b="1">
                <a:latin typeface="Montserrat"/>
              </a:rPr>
              <a:t>Facilitator notes</a:t>
            </a:r>
            <a:endParaRPr lang="en-US" sz="1100" b="1">
              <a:latin typeface="Montserrat"/>
              <a:ea typeface="Calibri"/>
              <a:cs typeface="Calibri"/>
            </a:endParaRPr>
          </a:p>
          <a:p>
            <a:pPr marL="0" indent="0">
              <a:buFontTx/>
              <a:buNone/>
            </a:pPr>
            <a:r>
              <a:rPr lang="en-US" sz="1100" b="0" i="1">
                <a:latin typeface="Montserrat"/>
              </a:rPr>
              <a:t>Give participants time to read the slide.</a:t>
            </a:r>
            <a:endParaRPr lang="en-US" sz="1100" b="0" i="1">
              <a:latin typeface="Montserrat"/>
              <a:ea typeface="Calibri"/>
              <a:cs typeface="Calibri"/>
            </a:endParaRP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100" i="1"/>
          </a:p>
          <a:p>
            <a:pPr marL="0" marR="0" lvl="0" indent="0" algn="l" defTabSz="966612" rtl="0" eaLnBrk="1" fontAlgn="auto" latinLnBrk="0" hangingPunct="1">
              <a:lnSpc>
                <a:spcPct val="100000"/>
              </a:lnSpc>
              <a:spcBef>
                <a:spcPts val="0"/>
              </a:spcBef>
              <a:spcAft>
                <a:spcPts val="0"/>
              </a:spcAft>
              <a:buClrTx/>
              <a:buSzTx/>
              <a:buFontTx/>
              <a:buNone/>
              <a:tabLst/>
              <a:defRPr/>
            </a:pPr>
            <a:r>
              <a:rPr lang="en-US" sz="1100" i="0" u="none">
                <a:latin typeface="Montserrat"/>
              </a:rPr>
              <a:t>We will explore these routines in more detail shortly.</a:t>
            </a:r>
            <a:endParaRPr lang="en-US" sz="1100" i="0" u="none">
              <a:latin typeface="Montserrat"/>
              <a:ea typeface="Calibri"/>
              <a:cs typeface="Calibri"/>
            </a:endParaRPr>
          </a:p>
          <a:p>
            <a:pPr marL="0" marR="0" lvl="0" indent="0" algn="l" defTabSz="966612">
              <a:lnSpc>
                <a:spcPct val="100000"/>
              </a:lnSpc>
              <a:spcBef>
                <a:spcPts val="0"/>
              </a:spcBef>
              <a:spcAft>
                <a:spcPts val="0"/>
              </a:spcAft>
              <a:buClrTx/>
              <a:buSzTx/>
              <a:buFontTx/>
              <a:buNone/>
              <a:tabLst/>
              <a:defRPr/>
            </a:pPr>
            <a:endParaRPr lang="en-US" sz="1100">
              <a:ea typeface="Calibri"/>
              <a:cs typeface="Calibri"/>
            </a:endParaRPr>
          </a:p>
          <a:p>
            <a:r>
              <a:rPr lang="en-US" sz="1100">
                <a:latin typeface="Montserrat"/>
              </a:rPr>
              <a:t>All routines in bold text are supported by guidance in Part 2 of AERO’s Foundational Classroom Management Resources Handbook.</a:t>
            </a:r>
          </a:p>
          <a:p>
            <a:endParaRPr lang="en-US" sz="1100">
              <a:ea typeface="Calibri"/>
              <a:cs typeface="Calibri"/>
            </a:endParaRPr>
          </a:p>
          <a:p>
            <a:r>
              <a:rPr lang="en-US" sz="1100" i="1">
                <a:latin typeface="Montserrat"/>
                <a:ea typeface="Calibri"/>
                <a:cs typeface="Calibri"/>
              </a:rPr>
              <a:t>Encourage staff new to the school to observe each routine being enacted with students by teachers who are familiar with how the routine is enacted at your school and who consistently perform this to a high level of accuracy. Explain how best to do this in your school.</a:t>
            </a:r>
            <a:endParaRPr lang="en-US" sz="1100" b="1">
              <a:latin typeface="Montserrat"/>
              <a:ea typeface="Calibri" panose="020F0502020204030204"/>
              <a:cs typeface="Calibri" panose="020F0502020204030204"/>
            </a:endParaRP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29</a:t>
            </a:fld>
            <a:endParaRPr lang="en-US">
              <a:solidFill>
                <a:prstClr val="black"/>
              </a:solidFill>
            </a:endParaRPr>
          </a:p>
        </p:txBody>
      </p:sp>
    </p:spTree>
    <p:extLst>
      <p:ext uri="{BB962C8B-B14F-4D97-AF65-F5344CB8AC3E}">
        <p14:creationId xmlns:p14="http://schemas.microsoft.com/office/powerpoint/2010/main" val="231138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a:lnSpc>
                <a:spcPct val="107000"/>
              </a:lnSpc>
              <a:spcAft>
                <a:spcPts val="800"/>
              </a:spcAft>
            </a:pPr>
            <a:r>
              <a:rPr lang="en-AU" sz="1100" b="1" kern="100">
                <a:effectLst/>
                <a:latin typeface="Montserrat"/>
                <a:ea typeface="Aptos" panose="020B0004020202020204" pitchFamily="34" charset="0"/>
                <a:cs typeface="Times New Roman" panose="02020603050405020304" pitchFamily="18" charset="0"/>
              </a:rPr>
              <a:t>Preparation</a:t>
            </a:r>
          </a:p>
          <a:p>
            <a:pPr marL="171450" indent="-171450">
              <a:lnSpc>
                <a:spcPct val="107000"/>
              </a:lnSpc>
              <a:spcAft>
                <a:spcPts val="800"/>
              </a:spcAft>
              <a:buFontTx/>
              <a:buChar char="-"/>
            </a:pPr>
            <a:r>
              <a:rPr lang="en-US" sz="1100">
                <a:effectLst/>
                <a:latin typeface="Montserrat"/>
                <a:cs typeface="Arial" panose="020B0604020202020204" pitchFamily="34" charset="0"/>
              </a:rPr>
              <a:t>Edit this slide to reflect the way your school Acknowledges </a:t>
            </a:r>
            <a:r>
              <a:rPr lang="en-US" sz="1100">
                <a:latin typeface="Montserrat"/>
                <a:cs typeface="Arial" panose="020B0604020202020204" pitchFamily="34" charset="0"/>
              </a:rPr>
              <a:t>Country</a:t>
            </a:r>
            <a:r>
              <a:rPr lang="en-US" sz="1100">
                <a:effectLst/>
                <a:latin typeface="Montserrat"/>
                <a:cs typeface="Arial" panose="020B0604020202020204" pitchFamily="34" charset="0"/>
              </a:rPr>
              <a:t>.</a:t>
            </a:r>
          </a:p>
        </p:txBody>
      </p:sp>
      <p:sp>
        <p:nvSpPr>
          <p:cNvPr id="6" name="Slide Number Placeholder 5"/>
          <p:cNvSpPr>
            <a:spLocks noGrp="1"/>
          </p:cNvSpPr>
          <p:nvPr>
            <p:ph type="sldNum" sz="quarter" idx="5"/>
          </p:nvPr>
        </p:nvSpPr>
        <p:spPr/>
        <p:txBody>
          <a:bodyPr/>
          <a:lstStyle/>
          <a:p>
            <a:fld id="{B36E7EC0-9BE3-5541-9D76-7DE32A6C9D42}" type="slidenum">
              <a:rPr lang="en-US" smtClean="0"/>
              <a:t>3</a:t>
            </a:fld>
            <a:endParaRPr lang="en-US"/>
          </a:p>
        </p:txBody>
      </p:sp>
    </p:spTree>
    <p:extLst>
      <p:ext uri="{BB962C8B-B14F-4D97-AF65-F5344CB8AC3E}">
        <p14:creationId xmlns:p14="http://schemas.microsoft.com/office/powerpoint/2010/main" val="1436627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US" sz="1100" b="1" dirty="0"/>
              <a:t>Preparation</a:t>
            </a:r>
          </a:p>
          <a:p>
            <a:pPr marL="171450" indent="-171450">
              <a:buFontTx/>
              <a:buChar char="-"/>
            </a:pPr>
            <a:r>
              <a:rPr lang="en-US" sz="1100" b="0" dirty="0"/>
              <a:t>Please edit the slide to reflect your context.</a:t>
            </a:r>
            <a:r>
              <a:rPr lang="en-US" sz="1100" dirty="0"/>
              <a:t> </a:t>
            </a:r>
            <a:endParaRPr lang="en-US" sz="1100" b="0" dirty="0">
              <a:cs typeface="Calibri"/>
            </a:endParaRPr>
          </a:p>
          <a:p>
            <a:endParaRPr lang="en-US" sz="1100" b="1" dirty="0"/>
          </a:p>
          <a:p>
            <a:r>
              <a:rPr lang="en-US" sz="1100" b="1" dirty="0">
                <a:cs typeface="Calibri"/>
              </a:rPr>
              <a:t>Facilitator notes</a:t>
            </a:r>
          </a:p>
          <a:p>
            <a:r>
              <a:rPr lang="en-AU" sz="1100" i="1" dirty="0">
                <a:ea typeface="Calibri"/>
                <a:cs typeface="Calibri"/>
              </a:rPr>
              <a:t>Give participants time to read to the slide.</a:t>
            </a:r>
          </a:p>
          <a:p>
            <a:endParaRPr lang="en-AU" sz="1100" i="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Elaborate on and explain the items listed as needed.</a:t>
            </a:r>
            <a:endParaRPr lang="en-AU" sz="1100" i="1" dirty="0"/>
          </a:p>
          <a:p>
            <a:endParaRPr lang="en-US" sz="1100" dirty="0"/>
          </a:p>
          <a:p>
            <a:r>
              <a:rPr lang="en-US" sz="1100" dirty="0"/>
              <a:t>You can read more about these in AERO's practice guide about rules and routines. https://www.edresearch.edu.au/guides-resources/practice-guides/rules-and-routines</a:t>
            </a:r>
            <a:endParaRPr lang="en-US" sz="1100" dirty="0">
              <a:cs typeface="Calibri"/>
            </a:endParaRP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30</a:t>
            </a:fld>
            <a:endParaRPr lang="en-US">
              <a:solidFill>
                <a:prstClr val="black"/>
              </a:solidFill>
            </a:endParaRPr>
          </a:p>
        </p:txBody>
      </p:sp>
    </p:spTree>
    <p:extLst>
      <p:ext uri="{BB962C8B-B14F-4D97-AF65-F5344CB8AC3E}">
        <p14:creationId xmlns:p14="http://schemas.microsoft.com/office/powerpoint/2010/main" val="581150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600075"/>
            <a:ext cx="5235575" cy="2944813"/>
          </a:xfrm>
        </p:spPr>
      </p:sp>
      <p:sp>
        <p:nvSpPr>
          <p:cNvPr id="3" name="Notes Placeholder 2"/>
          <p:cNvSpPr>
            <a:spLocks noGrp="1"/>
          </p:cNvSpPr>
          <p:nvPr>
            <p:ph type="body" idx="1"/>
          </p:nvPr>
        </p:nvSpPr>
        <p:spPr>
          <a:xfrm>
            <a:off x="731520" y="3685004"/>
            <a:ext cx="5852160" cy="5797663"/>
          </a:xfrm>
        </p:spPr>
        <p:txBody>
          <a:bodyPr/>
          <a:lstStyle/>
          <a:p>
            <a:r>
              <a:rPr lang="en-US" sz="1100" b="1"/>
              <a:t>Preparation</a:t>
            </a:r>
          </a:p>
          <a:p>
            <a:pPr marL="171450" indent="-171450">
              <a:buFontTx/>
              <a:buChar char="-"/>
            </a:pPr>
            <a:r>
              <a:rPr lang="en-US" sz="1100" b="0"/>
              <a:t>Please edit the slide to reflect your context.</a:t>
            </a:r>
            <a:r>
              <a:rPr lang="en-US" sz="1100"/>
              <a:t> </a:t>
            </a:r>
            <a:endParaRPr lang="en-US" sz="1100" b="0">
              <a:ea typeface="Calibri"/>
              <a:cs typeface="Calibri"/>
            </a:endParaRPr>
          </a:p>
          <a:p>
            <a:pPr marL="171450" indent="-171450">
              <a:buFontTx/>
              <a:buChar char="-"/>
            </a:pPr>
            <a:r>
              <a:rPr lang="en-US" sz="1100" b="0"/>
              <a:t>Please add the expectations for students in this routine </a:t>
            </a:r>
            <a:r>
              <a:rPr lang="en-US" sz="1100" b="0">
                <a:cs typeface="Times New Roman" panose="02020603050405020304" pitchFamily="18" charset="0"/>
              </a:rPr>
              <a:t>–</a:t>
            </a:r>
            <a:r>
              <a:rPr lang="en-US" sz="1100" b="0"/>
              <a:t> for example:</a:t>
            </a:r>
            <a:endParaRPr lang="en-US" sz="1100" b="0">
              <a:ea typeface="Calibri"/>
              <a:cs typeface="Calibri"/>
            </a:endParaRPr>
          </a:p>
          <a:p>
            <a:pPr marL="1143000" lvl="2" indent="-228600">
              <a:buFont typeface="+mj-lt"/>
              <a:buAutoNum type="arabicPeriod"/>
            </a:pPr>
            <a:r>
              <a:rPr lang="en-US" sz="1100"/>
              <a:t>If arriving before X:XX am, report to the office.</a:t>
            </a:r>
            <a:endParaRPr lang="en-US" sz="1100">
              <a:ea typeface="Calibri"/>
              <a:cs typeface="Calibri"/>
            </a:endParaRPr>
          </a:p>
          <a:p>
            <a:pPr marL="1143000" lvl="2" indent="-228600" algn="l" defTabSz="914400" rtl="0" eaLnBrk="1" latinLnBrk="0" hangingPunct="1">
              <a:buFont typeface="+mj-lt"/>
              <a:buAutoNum type="arabicPeriod"/>
            </a:pPr>
            <a:r>
              <a:rPr lang="en-US" sz="1100" kern="1200">
                <a:solidFill>
                  <a:schemeClr val="tx1"/>
                </a:solidFill>
              </a:rPr>
              <a:t>Play or chat in supervised areas.</a:t>
            </a:r>
            <a:endParaRPr lang="en-US" sz="1100" kern="1200">
              <a:solidFill>
                <a:schemeClr val="tx1"/>
              </a:solidFill>
              <a:ea typeface="Calibri"/>
              <a:cs typeface="Calibri"/>
            </a:endParaRPr>
          </a:p>
          <a:p>
            <a:pPr marL="1143000" lvl="2" indent="-228600" algn="l" defTabSz="914400" rtl="0" eaLnBrk="1" latinLnBrk="0" hangingPunct="1">
              <a:buFont typeface="+mj-lt"/>
              <a:buAutoNum type="arabicPeriod"/>
            </a:pPr>
            <a:r>
              <a:rPr lang="en-US" sz="1100" kern="1200">
                <a:solidFill>
                  <a:schemeClr val="tx1"/>
                </a:solidFill>
              </a:rPr>
              <a:t>Seek help from the duty teacher and go to the toilet if needed.</a:t>
            </a:r>
            <a:endParaRPr lang="en-US" sz="1100" kern="1200">
              <a:solidFill>
                <a:schemeClr val="tx1"/>
              </a:solidFill>
              <a:ea typeface="Calibri"/>
              <a:cs typeface="Calibri"/>
            </a:endParaRPr>
          </a:p>
          <a:p>
            <a:pPr marL="1143000" lvl="2" indent="-228600">
              <a:buFont typeface="+mj-lt"/>
              <a:buAutoNum type="arabicPeriod"/>
            </a:pPr>
            <a:r>
              <a:rPr lang="en-US" sz="1100" kern="1200">
                <a:solidFill>
                  <a:schemeClr val="tx1"/>
                </a:solidFill>
              </a:rPr>
              <a:t>When the music plays, walk calmly and quietly to the designated area.</a:t>
            </a:r>
            <a:endParaRPr lang="en-US" sz="1100" b="0"/>
          </a:p>
          <a:p>
            <a:pPr marL="171450" indent="-171450">
              <a:buFontTx/>
              <a:buChar char="-"/>
            </a:pPr>
            <a:r>
              <a:rPr lang="en-US" sz="1100" b="0"/>
              <a:t>Consider printing slides </a:t>
            </a:r>
            <a:r>
              <a:rPr lang="en-US" sz="1100"/>
              <a:t>31</a:t>
            </a:r>
            <a:r>
              <a:rPr lang="en-US" sz="1100">
                <a:cs typeface="Times New Roman" panose="02020603050405020304" pitchFamily="18" charset="0"/>
              </a:rPr>
              <a:t>–</a:t>
            </a:r>
            <a:r>
              <a:rPr lang="en-US" sz="1100"/>
              <a:t>39 </a:t>
            </a:r>
            <a:r>
              <a:rPr lang="en-US" sz="1100" b="0"/>
              <a:t>and distributing them as a handout, rather than speaking to every slide.</a:t>
            </a:r>
            <a:r>
              <a:rPr lang="en-US" sz="1100"/>
              <a:t> </a:t>
            </a:r>
            <a:endParaRPr lang="en-US" sz="1100" b="0">
              <a:ea typeface="Calibri"/>
              <a:cs typeface="Calibri"/>
            </a:endParaRPr>
          </a:p>
          <a:p>
            <a:pPr marL="171450" indent="-171450">
              <a:buFontTx/>
              <a:buChar char="-"/>
            </a:pPr>
            <a:r>
              <a:rPr lang="en-US" sz="1100" b="0"/>
              <a:t>For teachers new to the school, you may like to consider using slides </a:t>
            </a:r>
            <a:r>
              <a:rPr lang="en-US" sz="1100"/>
              <a:t>31</a:t>
            </a:r>
            <a:r>
              <a:rPr lang="en-US" sz="1100">
                <a:cs typeface="Times New Roman" panose="02020603050405020304" pitchFamily="18" charset="0"/>
              </a:rPr>
              <a:t>–</a:t>
            </a:r>
            <a:r>
              <a:rPr lang="en-US" sz="1100"/>
              <a:t>39</a:t>
            </a:r>
            <a:r>
              <a:rPr lang="en-US" sz="1100" b="0"/>
              <a:t> as stimulus for group discussion. For example, you could allocate one or two routines to each group for discussion around the following questions:</a:t>
            </a:r>
            <a:endParaRPr lang="en-US" sz="1100" b="0">
              <a:ea typeface="Calibri"/>
              <a:cs typeface="Calibri"/>
            </a:endParaRPr>
          </a:p>
          <a:p>
            <a:pPr marL="628650" lvl="1" indent="-171450">
              <a:buFont typeface="Arial" panose="020B0604020202020204" pitchFamily="34" charset="0"/>
              <a:buChar char="•"/>
            </a:pPr>
            <a:r>
              <a:rPr lang="en-US" sz="1100" b="0"/>
              <a:t>How is this routine similar or different to the school(s) I have previously taught in or my experiences in initial teacher education?</a:t>
            </a:r>
            <a:endParaRPr lang="en-US" sz="1100" b="0">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t>What strengths do I bring from my previous experiences that I can use when I establish and maintain this routine?</a:t>
            </a:r>
            <a:endParaRPr lang="en-US" sz="1100" b="0">
              <a:ea typeface="Calibri"/>
              <a:cs typeface="Calibri"/>
            </a:endParaRPr>
          </a:p>
          <a:p>
            <a:pPr marL="628650" lvl="1" indent="-171450">
              <a:buFont typeface="Arial" panose="020B0604020202020204" pitchFamily="34" charset="0"/>
              <a:buChar char="•"/>
            </a:pPr>
            <a:r>
              <a:rPr lang="en-US" sz="1100" b="0"/>
              <a:t>What might I need to learn, refine or consider to effectively establish and maintain this routine?</a:t>
            </a:r>
            <a:endParaRPr lang="en-US" sz="1100" b="0">
              <a:ea typeface="Calibri"/>
              <a:cs typeface="Calibri"/>
            </a:endParaRPr>
          </a:p>
          <a:p>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Please note, while AERO has not developed a practice guide for this routine, a number of classroom management practice guides and skill resources support it, including Acknowledgement and Praise, Circulation, Deliberate Pause, Non-Verbal Correction, Scanning Your Class, Voice Control, and Responding to Disengaged and Disruptive </a:t>
            </a:r>
            <a:r>
              <a:rPr lang="en-US" sz="1100" err="1"/>
              <a:t>Behaviours</a:t>
            </a:r>
            <a:r>
              <a:rPr lang="en-US" sz="1100"/>
              <a:t>. You will find these in AERO's Foundational Classroom Management Resources Handbook.</a:t>
            </a:r>
            <a:endParaRPr lang="en-US" sz="1100">
              <a:ea typeface="Calibri"/>
              <a:cs typeface="Calibri"/>
            </a:endParaRPr>
          </a:p>
          <a:p>
            <a:endParaRPr lang="en-US" sz="1100">
              <a:ea typeface="Calibri"/>
              <a:cs typeface="Calibri"/>
            </a:endParaRPr>
          </a:p>
          <a:p>
            <a:r>
              <a:rPr lang="en-US" sz="1100" b="1">
                <a:solidFill>
                  <a:srgbClr val="221F20"/>
                </a:solidFill>
              </a:rPr>
              <a:t>Facilitator notes </a:t>
            </a:r>
          </a:p>
          <a:p>
            <a:pPr>
              <a:defRPr/>
            </a:pPr>
            <a:r>
              <a:rPr lang="en-US" sz="1100" b="0"/>
              <a:t>An effective before-school routine promotes safety, supports a calm start to the school day, builds positive connections with students and enables students to arrive to class on time.</a:t>
            </a:r>
            <a:r>
              <a:rPr lang="en-US" sz="1100"/>
              <a:t> </a:t>
            </a:r>
            <a:endParaRPr lang="en-US" sz="1100"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as needed.</a:t>
            </a:r>
            <a:endParaRPr lang="en-US" sz="1100" b="0"/>
          </a:p>
        </p:txBody>
      </p:sp>
      <p:sp>
        <p:nvSpPr>
          <p:cNvPr id="6" name="Slide Number Placeholder 5"/>
          <p:cNvSpPr>
            <a:spLocks noGrp="1"/>
          </p:cNvSpPr>
          <p:nvPr>
            <p:ph type="sldNum" sz="quarter" idx="5"/>
          </p:nvPr>
        </p:nvSpPr>
        <p:spPr/>
        <p:txBody>
          <a:bodyPr/>
          <a:lstStyle/>
          <a:p>
            <a:fld id="{B36E7EC0-9BE3-5541-9D76-7DE32A6C9D42}" type="slidenum">
              <a:rPr lang="en-US" smtClean="0"/>
              <a:t>31</a:t>
            </a:fld>
            <a:endParaRPr lang="en-US"/>
          </a:p>
        </p:txBody>
      </p:sp>
    </p:spTree>
    <p:extLst>
      <p:ext uri="{BB962C8B-B14F-4D97-AF65-F5344CB8AC3E}">
        <p14:creationId xmlns:p14="http://schemas.microsoft.com/office/powerpoint/2010/main" val="64594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100" b="1">
                <a:latin typeface="Montserrat"/>
              </a:rPr>
              <a:t>Preparation</a:t>
            </a:r>
          </a:p>
          <a:p>
            <a:pPr marL="171450" indent="-171450">
              <a:buFontTx/>
              <a:buChar char="-"/>
              <a:defRPr/>
            </a:pPr>
            <a:r>
              <a:rPr lang="en-AU" sz="1100" b="0">
                <a:latin typeface="Montserrat"/>
              </a:rPr>
              <a:t>You may want to read C</a:t>
            </a:r>
            <a:r>
              <a:rPr lang="en-AU" sz="1100">
                <a:latin typeface="Montserrat"/>
              </a:rPr>
              <a:t>hapter 8 of </a:t>
            </a:r>
            <a:r>
              <a:rPr lang="en-AU" sz="1100" b="0">
                <a:latin typeface="Montserrat"/>
              </a:rPr>
              <a:t>AERO’s </a:t>
            </a:r>
            <a:r>
              <a:rPr lang="en-AU" sz="1100">
                <a:latin typeface="Montserrat"/>
              </a:rPr>
              <a:t>Foundational Classroom Management Resources Handbook. </a:t>
            </a:r>
            <a:endParaRPr lang="en-US" sz="1100"/>
          </a:p>
          <a:p>
            <a:pPr marL="171450" indent="-171450">
              <a:buFont typeface="Calibri"/>
              <a:buChar char="-"/>
            </a:pPr>
            <a:r>
              <a:rPr lang="en-US" sz="1100" b="0"/>
              <a:t>Please edit the slide to reflect your context. </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en-US" sz="1100" b="0"/>
              <a:t>Please add the expectations for students in this routine.</a:t>
            </a:r>
          </a:p>
          <a:p>
            <a:pPr marL="171450" indent="-171450">
              <a:buFont typeface="Calibri"/>
              <a:buChar char="-"/>
            </a:pPr>
            <a:endParaRPr lang="en-US" sz="1100" b="0"/>
          </a:p>
          <a:p>
            <a:r>
              <a:rPr lang="en-US" sz="1100" b="1">
                <a:solidFill>
                  <a:srgbClr val="221F20"/>
                </a:solidFill>
                <a:latin typeface="Montserrat"/>
              </a:rPr>
              <a:t>Facilitator notes </a:t>
            </a:r>
            <a:endParaRPr lang="en-US" sz="1100" b="1">
              <a:solidFill>
                <a:srgbClr val="221F20"/>
              </a:solidFill>
              <a:latin typeface="Montserrat" panose="00000500000000000000" pitchFamily="2" charset="0"/>
            </a:endParaRPr>
          </a:p>
          <a:p>
            <a:pPr>
              <a:defRPr/>
            </a:pPr>
            <a:r>
              <a:rPr lang="en-US" sz="1100" b="0">
                <a:latin typeface="Montserrat"/>
              </a:rPr>
              <a:t>An effective routine for gaining all students’ attention supports student safety, </a:t>
            </a:r>
            <a:r>
              <a:rPr lang="en-US" sz="1100" b="0" err="1">
                <a:latin typeface="Montserrat"/>
              </a:rPr>
              <a:t>maximises</a:t>
            </a:r>
            <a:r>
              <a:rPr lang="en-US" sz="1100" b="0">
                <a:latin typeface="Montserrat"/>
              </a:rPr>
              <a:t> instructional time and reduces the likelihood of students missing critical information.</a:t>
            </a:r>
            <a:r>
              <a:rPr lang="en-US" sz="1100">
                <a:latin typeface="Montserrat"/>
              </a:rPr>
              <a:t> </a:t>
            </a:r>
            <a:endParaRPr lang="en-US" sz="1100"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latin typeface="Montserrat"/>
              </a:rPr>
              <a:t>Elaborate on and explain the items listed as needed.</a:t>
            </a:r>
            <a:endParaRPr lang="en-US" sz="1100" b="0">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32</a:t>
            </a:fld>
            <a:endParaRPr lang="en-US"/>
          </a:p>
        </p:txBody>
      </p:sp>
    </p:spTree>
    <p:extLst>
      <p:ext uri="{BB962C8B-B14F-4D97-AF65-F5344CB8AC3E}">
        <p14:creationId xmlns:p14="http://schemas.microsoft.com/office/powerpoint/2010/main" val="1947481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Preparation</a:t>
            </a:r>
          </a:p>
          <a:p>
            <a:pPr marL="171450" indent="-171450">
              <a:buFontTx/>
              <a:buChar char="-"/>
              <a:defRPr/>
            </a:pPr>
            <a:r>
              <a:rPr lang="en-AU" sz="1050" b="0">
                <a:latin typeface="Montserrat"/>
              </a:rPr>
              <a:t>You </a:t>
            </a:r>
            <a:r>
              <a:rPr lang="en-AU" sz="1100" b="0">
                <a:latin typeface="Montserrat"/>
              </a:rPr>
              <a:t>may want to read </a:t>
            </a:r>
            <a:r>
              <a:rPr lang="en-AU" sz="1100">
                <a:latin typeface="Montserrat"/>
              </a:rPr>
              <a:t>Chapter 12 of </a:t>
            </a:r>
            <a:r>
              <a:rPr lang="en-AU" sz="1100" b="0">
                <a:latin typeface="Montserrat"/>
              </a:rPr>
              <a:t>AERO’s </a:t>
            </a:r>
            <a:r>
              <a:rPr lang="en-AU" sz="1100">
                <a:latin typeface="Montserrat"/>
              </a:rPr>
              <a:t>Foundational Classroom Management Resources Handbook. </a:t>
            </a:r>
            <a:endParaRPr lang="en-US" sz="11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a:effectLst/>
              </a:rPr>
              <a:t>Please add the signal(s) commonly used at your school to step 2 under What students do.</a:t>
            </a:r>
            <a:endParaRPr lang="en-US" sz="1100" kern="120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kern="1200">
                <a:solidFill>
                  <a:schemeClr val="tx1"/>
                </a:solidFill>
                <a:effectLst/>
              </a:rPr>
              <a:t>Please</a:t>
            </a:r>
            <a:r>
              <a:rPr lang="en-US" sz="1100" b="0"/>
              <a:t> add the expectations for students in this routine.</a:t>
            </a:r>
            <a:endParaRPr lang="en-US" sz="11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Students may need to gain your attention to request assistance, ask a question or share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as needed.</a:t>
            </a:r>
            <a:endParaRPr lang="en-US" sz="1100"/>
          </a:p>
        </p:txBody>
      </p:sp>
      <p:sp>
        <p:nvSpPr>
          <p:cNvPr id="6" name="Slide Number Placeholder 5"/>
          <p:cNvSpPr>
            <a:spLocks noGrp="1"/>
          </p:cNvSpPr>
          <p:nvPr>
            <p:ph type="sldNum" sz="quarter" idx="5"/>
          </p:nvPr>
        </p:nvSpPr>
        <p:spPr/>
        <p:txBody>
          <a:bodyPr/>
          <a:lstStyle/>
          <a:p>
            <a:fld id="{B36E7EC0-9BE3-5541-9D76-7DE32A6C9D42}" type="slidenum">
              <a:rPr lang="en-US" smtClean="0"/>
              <a:t>33</a:t>
            </a:fld>
            <a:endParaRPr lang="en-US"/>
          </a:p>
        </p:txBody>
      </p:sp>
    </p:spTree>
    <p:extLst>
      <p:ext uri="{BB962C8B-B14F-4D97-AF65-F5344CB8AC3E}">
        <p14:creationId xmlns:p14="http://schemas.microsoft.com/office/powerpoint/2010/main" val="2075747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t>Preparation</a:t>
            </a:r>
          </a:p>
          <a:p>
            <a:pPr marL="171450" indent="-171450">
              <a:buFontTx/>
              <a:buChar char="-"/>
              <a:defRPr/>
            </a:pPr>
            <a:r>
              <a:rPr lang="en-AU" sz="1100" b="0">
                <a:latin typeface="Montserrat"/>
              </a:rPr>
              <a:t>You may want to read </a:t>
            </a:r>
            <a:r>
              <a:rPr lang="en-AU" sz="1100">
                <a:latin typeface="Montserrat"/>
              </a:rPr>
              <a:t>Chapter 6 of </a:t>
            </a:r>
            <a:r>
              <a:rPr lang="en-AU" sz="1100" b="0">
                <a:latin typeface="Montserrat"/>
              </a:rPr>
              <a:t>AERO’s </a:t>
            </a:r>
            <a:r>
              <a:rPr lang="en-AU" sz="1100">
                <a:latin typeface="Montserrat"/>
              </a:rPr>
              <a:t>Foundational Classroom Management Resources Handbook. </a:t>
            </a:r>
            <a:endParaRPr lang="en-US" sz="11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Please add the expectations for students in this routine </a:t>
            </a:r>
            <a:r>
              <a:rPr lang="en-US" sz="1100" b="0">
                <a:cs typeface="Times New Roman" panose="02020603050405020304" pitchFamily="18" charset="0"/>
              </a:rPr>
              <a:t>– for example:</a:t>
            </a:r>
            <a:endParaRPr lang="en-US" sz="1100" b="0"/>
          </a:p>
          <a:p>
            <a:pPr marL="1143000" lvl="2" indent="-228600" algn="l" defTabSz="914400" rtl="0" eaLnBrk="1" latinLnBrk="0" hangingPunct="1">
              <a:buFont typeface="+mj-lt"/>
              <a:buAutoNum type="arabicPeriod"/>
            </a:pPr>
            <a:r>
              <a:rPr lang="en-US" sz="1100" kern="1200">
                <a:solidFill>
                  <a:schemeClr val="tx1"/>
                </a:solidFill>
              </a:rPr>
              <a:t>Arrive on time, with all necessary books and equipment. </a:t>
            </a:r>
          </a:p>
          <a:p>
            <a:pPr marL="1143000" lvl="2" indent="-228600" algn="l" defTabSz="914400" rtl="0" eaLnBrk="1" latinLnBrk="0" hangingPunct="1">
              <a:buFont typeface="+mj-lt"/>
              <a:buAutoNum type="arabicPeriod"/>
            </a:pPr>
            <a:r>
              <a:rPr lang="en-US" sz="1100" kern="1200">
                <a:solidFill>
                  <a:schemeClr val="tx1"/>
                </a:solidFill>
              </a:rPr>
              <a:t>Line up in 2 lines outside the classroom. </a:t>
            </a:r>
          </a:p>
          <a:p>
            <a:pPr marL="1143000" lvl="2" indent="-228600" algn="l" defTabSz="914400" rtl="0" eaLnBrk="1" latinLnBrk="0" hangingPunct="1">
              <a:buFont typeface="+mj-lt"/>
              <a:buAutoNum type="arabicPeriod"/>
            </a:pPr>
            <a:r>
              <a:rPr lang="en-US" sz="1100" kern="1200">
                <a:solidFill>
                  <a:schemeClr val="tx1"/>
                </a:solidFill>
              </a:rPr>
              <a:t>Speak quietly while waiting for the teacher.</a:t>
            </a:r>
          </a:p>
          <a:p>
            <a:pPr marL="1143000" lvl="2" indent="-228600" algn="l" defTabSz="914400" rtl="0" eaLnBrk="1" latinLnBrk="0" hangingPunct="1">
              <a:buFont typeface="+mj-lt"/>
              <a:buAutoNum type="arabicPeriod"/>
            </a:pPr>
            <a:r>
              <a:rPr lang="en-US" sz="1100" kern="1200">
                <a:solidFill>
                  <a:schemeClr val="tx1"/>
                </a:solidFill>
              </a:rPr>
              <a:t>Look and listen when the teacher is speaking.</a:t>
            </a:r>
          </a:p>
          <a:p>
            <a:pPr marL="1143000" lvl="2" indent="-228600" algn="l" defTabSz="914400" rtl="0" eaLnBrk="1" latinLnBrk="0" hangingPunct="1">
              <a:buFont typeface="+mj-lt"/>
              <a:buAutoNum type="arabicPeriod"/>
            </a:pPr>
            <a:r>
              <a:rPr lang="en-US" sz="1100" kern="1200">
                <a:solidFill>
                  <a:schemeClr val="tx1"/>
                </a:solidFill>
              </a:rPr>
              <a:t>Enter the classroom calmly, quietly and one line at time.</a:t>
            </a:r>
          </a:p>
          <a:p>
            <a:pPr marL="1143000" lvl="2" indent="-228600" algn="l" defTabSz="914400" rtl="0" eaLnBrk="1" latinLnBrk="0" hangingPunct="1">
              <a:buFont typeface="+mj-lt"/>
              <a:buAutoNum type="arabicPeriod"/>
            </a:pPr>
            <a:endParaRPr lang="en-US" sz="1100" kern="1200">
              <a:solidFill>
                <a:schemeClr val="tx1"/>
              </a:solidFill>
            </a:endParaRPr>
          </a:p>
          <a:p>
            <a:r>
              <a:rPr lang="en-US" sz="1100" b="1">
                <a:solidFill>
                  <a:srgbClr val="221F20"/>
                </a:solidFill>
              </a:rPr>
              <a:t>Facilitator notes </a:t>
            </a:r>
          </a:p>
          <a:p>
            <a:pPr>
              <a:defRPr/>
            </a:pPr>
            <a:r>
              <a:rPr lang="en-US" sz="1100" b="0"/>
              <a:t>An effective entrance routine promotes safety, builds positive connections with students and </a:t>
            </a:r>
            <a:r>
              <a:rPr lang="en-US" sz="1100" b="0" err="1"/>
              <a:t>maximises</a:t>
            </a:r>
            <a:r>
              <a:rPr lang="en-US" sz="1100" b="0"/>
              <a:t> instructional time.</a:t>
            </a:r>
            <a:r>
              <a:rPr lang="en-US" sz="1100"/>
              <a:t> </a:t>
            </a:r>
            <a:endParaRPr lang="en-US" sz="1100"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as needed.</a:t>
            </a:r>
            <a:endParaRPr lang="en-AU" sz="1100" i="1"/>
          </a:p>
        </p:txBody>
      </p:sp>
      <p:sp>
        <p:nvSpPr>
          <p:cNvPr id="6" name="Slide Number Placeholder 5"/>
          <p:cNvSpPr>
            <a:spLocks noGrp="1"/>
          </p:cNvSpPr>
          <p:nvPr>
            <p:ph type="sldNum" sz="quarter" idx="5"/>
          </p:nvPr>
        </p:nvSpPr>
        <p:spPr/>
        <p:txBody>
          <a:bodyPr/>
          <a:lstStyle/>
          <a:p>
            <a:fld id="{B36E7EC0-9BE3-5541-9D76-7DE32A6C9D42}" type="slidenum">
              <a:rPr lang="en-US" smtClean="0"/>
              <a:t>34</a:t>
            </a:fld>
            <a:endParaRPr lang="en-US"/>
          </a:p>
        </p:txBody>
      </p:sp>
    </p:spTree>
    <p:extLst>
      <p:ext uri="{BB962C8B-B14F-4D97-AF65-F5344CB8AC3E}">
        <p14:creationId xmlns:p14="http://schemas.microsoft.com/office/powerpoint/2010/main" val="2649270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4BF1-7C57-7409-28C2-AE4BD86C4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337B-9D7A-2F8B-4EC9-77177B5D1CFD}"/>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9108CD24-7F42-8EB0-E07D-383650880E5F}"/>
              </a:ext>
            </a:extLst>
          </p:cNvPr>
          <p:cNvSpPr>
            <a:spLocks noGrp="1"/>
          </p:cNvSpPr>
          <p:nvPr>
            <p:ph type="body" idx="1"/>
          </p:nvPr>
        </p:nvSpPr>
        <p:spPr/>
        <p:txBody>
          <a:bodyPr/>
          <a:lstStyle/>
          <a:p>
            <a:r>
              <a:rPr lang="en-AU" sz="1100" b="1"/>
              <a:t>Preparation</a:t>
            </a:r>
          </a:p>
          <a:p>
            <a:pPr marL="171450" indent="-171450">
              <a:buFontTx/>
              <a:buChar char="-"/>
              <a:defRPr/>
            </a:pPr>
            <a:r>
              <a:rPr lang="en-AU" sz="1050" b="0">
                <a:latin typeface="Montserrat"/>
              </a:rPr>
              <a:t>You </a:t>
            </a:r>
            <a:r>
              <a:rPr lang="en-AU" sz="1100" b="0">
                <a:latin typeface="Montserrat"/>
              </a:rPr>
              <a:t>may want to read </a:t>
            </a:r>
            <a:r>
              <a:rPr lang="en-AU" sz="1100">
                <a:latin typeface="Montserrat"/>
              </a:rPr>
              <a:t>Chapter 11 of </a:t>
            </a:r>
            <a:r>
              <a:rPr lang="en-AU" sz="1100" b="0">
                <a:latin typeface="Montserrat"/>
              </a:rPr>
              <a:t>AERO’s </a:t>
            </a:r>
            <a:r>
              <a:rPr lang="en-AU" sz="1100">
                <a:latin typeface="Montserrat"/>
              </a:rPr>
              <a:t>Foundational Classroom Management Resources Handbook. </a:t>
            </a:r>
            <a:endParaRPr lang="en-US" sz="1100"/>
          </a:p>
          <a:p>
            <a:pPr marL="171450" indent="-171450">
              <a:buFontTx/>
              <a:buChar char="-"/>
            </a:pPr>
            <a:r>
              <a:rPr lang="en-US" sz="1100" b="0"/>
              <a:t>Please edit the slide to reflect your context.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Please add the expectations for students in this routine.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100" b="1">
              <a:effectLst/>
            </a:endParaRPr>
          </a:p>
          <a:p>
            <a:r>
              <a:rPr lang="en-US" sz="1100" b="1">
                <a:effectLst/>
              </a:rPr>
              <a:t>Facilitator notes</a:t>
            </a:r>
          </a:p>
          <a:p>
            <a:r>
              <a:rPr lang="en-US" sz="1100">
                <a:effectLst/>
              </a:rPr>
              <a:t>Expectations need to be easy to understand for students, telling or showing them practically what they need to do.</a:t>
            </a:r>
          </a:p>
          <a:p>
            <a:endParaRPr lang="en-US" sz="1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as needed.</a:t>
            </a:r>
            <a:endParaRPr lang="en-US" sz="1100"/>
          </a:p>
        </p:txBody>
      </p:sp>
      <p:sp>
        <p:nvSpPr>
          <p:cNvPr id="6" name="Slide Number Placeholder 5">
            <a:extLst>
              <a:ext uri="{FF2B5EF4-FFF2-40B4-BE49-F238E27FC236}">
                <a16:creationId xmlns:a16="http://schemas.microsoft.com/office/drawing/2014/main" id="{97351A88-0677-8741-AE24-2F13F2E4CCFE}"/>
              </a:ext>
            </a:extLst>
          </p:cNvPr>
          <p:cNvSpPr>
            <a:spLocks noGrp="1"/>
          </p:cNvSpPr>
          <p:nvPr>
            <p:ph type="sldNum" sz="quarter" idx="5"/>
          </p:nvPr>
        </p:nvSpPr>
        <p:spPr/>
        <p:txBody>
          <a:bodyPr/>
          <a:lstStyle/>
          <a:p>
            <a:fld id="{B36E7EC0-9BE3-5541-9D76-7DE32A6C9D42}" type="slidenum">
              <a:rPr lang="en-US" smtClean="0"/>
              <a:t>35</a:t>
            </a:fld>
            <a:endParaRPr lang="en-US"/>
          </a:p>
        </p:txBody>
      </p:sp>
    </p:spTree>
    <p:extLst>
      <p:ext uri="{BB962C8B-B14F-4D97-AF65-F5344CB8AC3E}">
        <p14:creationId xmlns:p14="http://schemas.microsoft.com/office/powerpoint/2010/main" val="2763838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t>Preparation</a:t>
            </a:r>
          </a:p>
          <a:p>
            <a:pPr marL="171450" indent="-171450">
              <a:buFontTx/>
              <a:buChar char="-"/>
            </a:pPr>
            <a:r>
              <a:rPr lang="en-AU" sz="1050" b="0">
                <a:latin typeface="Montserrat"/>
              </a:rPr>
              <a:t>You </a:t>
            </a:r>
            <a:r>
              <a:rPr lang="en-AU" sz="1100" b="0">
                <a:latin typeface="Montserrat"/>
              </a:rPr>
              <a:t>may want to read </a:t>
            </a:r>
            <a:r>
              <a:rPr lang="en-AU" sz="1100">
                <a:latin typeface="Montserrat"/>
              </a:rPr>
              <a:t>Chapter 7 of </a:t>
            </a:r>
            <a:r>
              <a:rPr lang="en-AU" sz="1100" b="0">
                <a:latin typeface="Montserrat"/>
              </a:rPr>
              <a:t>AERO’s </a:t>
            </a:r>
            <a:r>
              <a:rPr lang="en-AU" sz="1100">
                <a:latin typeface="Montserrat"/>
              </a:rPr>
              <a:t>Foundational Classroom Management Resources Handbook. </a:t>
            </a:r>
            <a:endParaRPr lang="en-US" sz="1100"/>
          </a:p>
          <a:p>
            <a:pPr marL="171450" indent="-171450">
              <a:buFontTx/>
              <a:buChar char="-"/>
            </a:pPr>
            <a:r>
              <a:rPr lang="en-US" sz="1100" b="0"/>
              <a:t>Please edit the slide to reflect your context.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Please add the expectations for students when ending the lesson as part of the exit routine.</a:t>
            </a:r>
            <a:endParaRPr lang="en-US" sz="1100"/>
          </a:p>
          <a:p>
            <a:endParaRPr lang="en-US" sz="1100"/>
          </a:p>
          <a:p>
            <a:r>
              <a:rPr lang="en-US" sz="1100" b="1">
                <a:effectLst/>
              </a:rPr>
              <a:t>Facilitator notes</a:t>
            </a:r>
          </a:p>
          <a:p>
            <a:r>
              <a:rPr lang="en-US" sz="1100">
                <a:effectLst/>
              </a:rPr>
              <a:t>An exit routine at the end of a lesson provides a safe, predictable and </a:t>
            </a:r>
            <a:r>
              <a:rPr lang="en-US" sz="1100" err="1">
                <a:effectLst/>
              </a:rPr>
              <a:t>organised</a:t>
            </a:r>
            <a:r>
              <a:rPr lang="en-US" sz="1100">
                <a:effectLst/>
              </a:rPr>
              <a:t> end to learning.</a:t>
            </a:r>
          </a:p>
          <a:p>
            <a:endParaRPr lang="en-US" sz="1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for ending the lesson as part of the exit routine as needed.</a:t>
            </a:r>
            <a:endParaRPr lang="en-US" sz="1100"/>
          </a:p>
        </p:txBody>
      </p:sp>
      <p:sp>
        <p:nvSpPr>
          <p:cNvPr id="6" name="Slide Number Placeholder 5"/>
          <p:cNvSpPr>
            <a:spLocks noGrp="1"/>
          </p:cNvSpPr>
          <p:nvPr>
            <p:ph type="sldNum" sz="quarter" idx="5"/>
          </p:nvPr>
        </p:nvSpPr>
        <p:spPr/>
        <p:txBody>
          <a:bodyPr/>
          <a:lstStyle/>
          <a:p>
            <a:fld id="{B36E7EC0-9BE3-5541-9D76-7DE32A6C9D42}" type="slidenum">
              <a:rPr lang="en-US" smtClean="0"/>
              <a:t>36</a:t>
            </a:fld>
            <a:endParaRPr lang="en-US"/>
          </a:p>
        </p:txBody>
      </p:sp>
    </p:spTree>
    <p:extLst>
      <p:ext uri="{BB962C8B-B14F-4D97-AF65-F5344CB8AC3E}">
        <p14:creationId xmlns:p14="http://schemas.microsoft.com/office/powerpoint/2010/main" val="3186211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a:t>This is continued from </a:t>
            </a:r>
            <a:r>
              <a:rPr lang="en-AU" sz="1100">
                <a:latin typeface="Montserrat"/>
              </a:rPr>
              <a:t>Chapter 7 of </a:t>
            </a:r>
            <a:r>
              <a:rPr lang="en-AU" sz="1100" b="0">
                <a:latin typeface="Montserrat"/>
              </a:rPr>
              <a:t>AERO’s </a:t>
            </a:r>
            <a:r>
              <a:rPr lang="en-AU" sz="1100">
                <a:latin typeface="Montserrat"/>
              </a:rPr>
              <a:t>Foundational Classroom Management Resources Handbook. </a:t>
            </a:r>
            <a:endParaRPr lang="en-US" sz="1100"/>
          </a:p>
          <a:p>
            <a:pPr marL="171450" indent="-171450">
              <a:buFontTx/>
              <a:buChar char="-"/>
            </a:pPr>
            <a:r>
              <a:rPr lang="en-US" sz="1100" b="0"/>
              <a:t>Please edit the slide to reflect your context.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Please add the expectations for students leaving the classroom as part of the exit routine.</a:t>
            </a:r>
            <a:endParaRPr lang="en-US" sz="1100"/>
          </a:p>
          <a:p>
            <a:endParaRPr lang="en-US" sz="1100"/>
          </a:p>
          <a:p>
            <a:r>
              <a:rPr lang="en-US" sz="1100" b="1">
                <a:effectLst/>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for leaving the classroom as part of the exit routine as needed.</a:t>
            </a:r>
            <a:endParaRPr lang="en-AU" sz="1100" i="1"/>
          </a:p>
        </p:txBody>
      </p:sp>
      <p:sp>
        <p:nvSpPr>
          <p:cNvPr id="6" name="Slide Number Placeholder 5"/>
          <p:cNvSpPr>
            <a:spLocks noGrp="1"/>
          </p:cNvSpPr>
          <p:nvPr>
            <p:ph type="sldNum" sz="quarter" idx="5"/>
          </p:nvPr>
        </p:nvSpPr>
        <p:spPr/>
        <p:txBody>
          <a:bodyPr/>
          <a:lstStyle/>
          <a:p>
            <a:fld id="{B36E7EC0-9BE3-5541-9D76-7DE32A6C9D42}" type="slidenum">
              <a:rPr lang="en-US" smtClean="0"/>
              <a:t>37</a:t>
            </a:fld>
            <a:endParaRPr lang="en-US"/>
          </a:p>
        </p:txBody>
      </p:sp>
    </p:spTree>
    <p:extLst>
      <p:ext uri="{BB962C8B-B14F-4D97-AF65-F5344CB8AC3E}">
        <p14:creationId xmlns:p14="http://schemas.microsoft.com/office/powerpoint/2010/main" val="2584159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t>Preparation</a:t>
            </a:r>
          </a:p>
          <a:p>
            <a:pPr marL="171450" indent="-171450">
              <a:buFontTx/>
              <a:buChar char="-"/>
              <a:defRPr/>
            </a:pPr>
            <a:r>
              <a:rPr lang="en-AU" sz="1050" b="0">
                <a:latin typeface="Montserrat"/>
              </a:rPr>
              <a:t>You </a:t>
            </a:r>
            <a:r>
              <a:rPr lang="en-AU" sz="1100" b="0">
                <a:latin typeface="Montserrat"/>
              </a:rPr>
              <a:t>may want to read </a:t>
            </a:r>
            <a:r>
              <a:rPr lang="en-AU" sz="1100">
                <a:latin typeface="Montserrat"/>
              </a:rPr>
              <a:t>Chapter 13 of </a:t>
            </a:r>
            <a:r>
              <a:rPr lang="en-AU" sz="1100" b="0">
                <a:latin typeface="Montserrat"/>
              </a:rPr>
              <a:t>AERO’s </a:t>
            </a:r>
            <a:r>
              <a:rPr lang="en-AU" sz="1100">
                <a:latin typeface="Montserrat"/>
              </a:rPr>
              <a:t>Foundational Classroom Management Resources Handbook. </a:t>
            </a:r>
            <a:endParaRPr lang="en-US" sz="1100"/>
          </a:p>
          <a:p>
            <a:pPr marL="171450" indent="-171450">
              <a:buFontTx/>
              <a:buChar char="-"/>
            </a:pPr>
            <a:r>
              <a:rPr lang="en-US" sz="1100" b="0"/>
              <a:t>Please edit the slide to reflect your context.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Please add the expectations for students in this routine.</a:t>
            </a:r>
            <a:endParaRPr lang="en-US" sz="1100"/>
          </a:p>
          <a:p>
            <a:pPr marL="171450" indent="-171450">
              <a:buFontTx/>
              <a:buChar char="-"/>
            </a:pPr>
            <a:endParaRPr lang="en-AU" sz="1100" b="0" i="0">
              <a:solidFill>
                <a:srgbClr val="333333"/>
              </a:solidFill>
              <a:effectLst/>
            </a:endParaRPr>
          </a:p>
          <a:p>
            <a:pPr marL="0" indent="0">
              <a:buFontTx/>
              <a:buNone/>
            </a:pPr>
            <a:r>
              <a:rPr lang="en-US" sz="1100" b="1" i="0">
                <a:solidFill>
                  <a:srgbClr val="333333"/>
                </a:solidFill>
                <a:effectLst/>
              </a:rPr>
              <a:t>Facilitator notes</a:t>
            </a:r>
          </a:p>
          <a:p>
            <a:r>
              <a:rPr lang="en-US" sz="1100" b="0" i="0">
                <a:solidFill>
                  <a:srgbClr val="333333"/>
                </a:solidFill>
                <a:effectLst/>
              </a:rPr>
              <a:t>This applies to students any time they’re required to move through the school </a:t>
            </a:r>
            <a:r>
              <a:rPr lang="en-US" sz="1100" b="0" i="0">
                <a:solidFill>
                  <a:srgbClr val="333333"/>
                </a:solidFill>
                <a:effectLst/>
                <a:cs typeface="Times New Roman" panose="02020603050405020304" pitchFamily="18" charset="0"/>
              </a:rPr>
              <a:t>– </a:t>
            </a:r>
            <a:r>
              <a:rPr lang="en-US" sz="1100" b="0" i="0">
                <a:solidFill>
                  <a:srgbClr val="333333"/>
                </a:solidFill>
                <a:effectLst/>
              </a:rPr>
              <a:t>for example, moving from the assembly area to class, moving between classes, moving to the eating area, moving to the play area, moving to leave the school grounds.</a:t>
            </a:r>
          </a:p>
          <a:p>
            <a:endParaRPr lang="en-US" sz="1100" b="0" i="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as needed.</a:t>
            </a:r>
            <a:endParaRPr lang="en-US" sz="1100"/>
          </a:p>
        </p:txBody>
      </p:sp>
      <p:sp>
        <p:nvSpPr>
          <p:cNvPr id="6" name="Slide Number Placeholder 5"/>
          <p:cNvSpPr>
            <a:spLocks noGrp="1"/>
          </p:cNvSpPr>
          <p:nvPr>
            <p:ph type="sldNum" sz="quarter" idx="5"/>
          </p:nvPr>
        </p:nvSpPr>
        <p:spPr/>
        <p:txBody>
          <a:bodyPr/>
          <a:lstStyle/>
          <a:p>
            <a:fld id="{B36E7EC0-9BE3-5541-9D76-7DE32A6C9D42}" type="slidenum">
              <a:rPr lang="en-US" smtClean="0"/>
              <a:t>38</a:t>
            </a:fld>
            <a:endParaRPr lang="en-US"/>
          </a:p>
        </p:txBody>
      </p:sp>
    </p:spTree>
    <p:extLst>
      <p:ext uri="{BB962C8B-B14F-4D97-AF65-F5344CB8AC3E}">
        <p14:creationId xmlns:p14="http://schemas.microsoft.com/office/powerpoint/2010/main" val="2404983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0" indent="0">
              <a:buFontTx/>
              <a:buNone/>
            </a:pPr>
            <a:r>
              <a:rPr lang="en-US" sz="1100" b="1"/>
              <a:t>Preparation</a:t>
            </a:r>
          </a:p>
          <a:p>
            <a:pPr marL="171450" indent="-171450">
              <a:buFontTx/>
              <a:buChar char="-"/>
            </a:pPr>
            <a:r>
              <a:rPr lang="en-US" sz="1100" b="0"/>
              <a:t>Please edit the slide to reflect your context. </a:t>
            </a:r>
          </a:p>
          <a:p>
            <a:pPr marL="171450" indent="-171450">
              <a:buFontTx/>
              <a:buChar char="-"/>
            </a:pPr>
            <a:r>
              <a:rPr lang="en-US" sz="1100" b="0"/>
              <a:t>Please add the expectations for students in this routine.</a:t>
            </a:r>
          </a:p>
          <a:p>
            <a:pPr marL="171450" indent="-171450">
              <a:buFontTx/>
              <a:buChar char="-"/>
            </a:pPr>
            <a:endParaRPr lang="en-US" sz="11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Please note, while AERO has not developed a practice guide for this routine, a number of classroom management practice guides and skill resources support it, including Acknowledgement and Praise, Circulation, Deliberate Pause, Non-Verbal Correction, Scanning Your Class, Voice Control, and Responding to Disengaged and Disruptive </a:t>
            </a:r>
            <a:r>
              <a:rPr lang="en-US" sz="1100" err="1"/>
              <a:t>Behaviours</a:t>
            </a:r>
            <a:r>
              <a:rPr lang="en-US" sz="1100"/>
              <a:t>. You will find these in </a:t>
            </a:r>
            <a:r>
              <a:rPr lang="en-US" sz="1100" b="0">
                <a:solidFill>
                  <a:srgbClr val="000000"/>
                </a:solidFill>
              </a:rPr>
              <a:t>AERO's Foundational Classroom Management Resources Handbook</a:t>
            </a:r>
            <a:r>
              <a:rPr lang="en-US" sz="1100"/>
              <a:t>.</a:t>
            </a:r>
            <a:endParaRPr lang="en-US" sz="1100">
              <a:ea typeface="Calibri"/>
              <a:cs typeface="Calibri"/>
            </a:endParaRPr>
          </a:p>
          <a:p>
            <a:pPr marL="0" indent="0">
              <a:buFontTx/>
              <a:buNone/>
            </a:pPr>
            <a:endParaRPr lang="en-US" sz="1100" b="0"/>
          </a:p>
          <a:p>
            <a:pPr marL="0" indent="0">
              <a:buFontTx/>
              <a:buNone/>
            </a:pPr>
            <a:r>
              <a:rPr lang="en-US" sz="1100" b="1" i="0">
                <a:solidFill>
                  <a:srgbClr val="333333"/>
                </a:solidFill>
                <a:effectLst/>
              </a:rPr>
              <a:t>Facilitator notes</a:t>
            </a:r>
          </a:p>
          <a:p>
            <a:r>
              <a:rPr lang="en-US" sz="1100">
                <a:effectLst/>
              </a:rPr>
              <a:t>A routine for students leaving at the end of the day provides a safe, predictable and orderly way to leave classrooms, move through the school and leave the school grounds.</a:t>
            </a:r>
          </a:p>
          <a:p>
            <a:endParaRPr lang="en-US" sz="1100" b="0" i="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Elaborate on and explain the items listed as needed.</a:t>
            </a:r>
            <a:endParaRPr lang="en-US" sz="1100" b="0"/>
          </a:p>
        </p:txBody>
      </p:sp>
      <p:sp>
        <p:nvSpPr>
          <p:cNvPr id="6" name="Slide Number Placeholder 5"/>
          <p:cNvSpPr>
            <a:spLocks noGrp="1"/>
          </p:cNvSpPr>
          <p:nvPr>
            <p:ph type="sldNum" sz="quarter" idx="5"/>
          </p:nvPr>
        </p:nvSpPr>
        <p:spPr/>
        <p:txBody>
          <a:bodyPr/>
          <a:lstStyle/>
          <a:p>
            <a:fld id="{B36E7EC0-9BE3-5541-9D76-7DE32A6C9D42}" type="slidenum">
              <a:rPr lang="en-US" smtClean="0"/>
              <a:t>39</a:t>
            </a:fld>
            <a:endParaRPr lang="en-US"/>
          </a:p>
        </p:txBody>
      </p:sp>
    </p:spTree>
    <p:extLst>
      <p:ext uri="{BB962C8B-B14F-4D97-AF65-F5344CB8AC3E}">
        <p14:creationId xmlns:p14="http://schemas.microsoft.com/office/powerpoint/2010/main" val="304280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a:rPr>
              <a:t>Preparation</a:t>
            </a:r>
            <a:endParaRPr lang="en-AU" sz="1100">
              <a:latin typeface="Montserrat"/>
            </a:endParaRPr>
          </a:p>
          <a:p>
            <a:pPr marL="171450" indent="-171450">
              <a:buFontTx/>
              <a:buChar char="-"/>
            </a:pPr>
            <a:r>
              <a:rPr lang="en-AU" sz="1100">
                <a:latin typeface="Montserrat"/>
              </a:rPr>
              <a:t>Optionally, replace this photo (and </a:t>
            </a:r>
            <a:r>
              <a:rPr lang="en-AU" sz="1100" i="0">
                <a:latin typeface="Montserrat"/>
              </a:rPr>
              <a:t>any</a:t>
            </a:r>
            <a:r>
              <a:rPr lang="en-AU" sz="1100">
                <a:latin typeface="Montserrat"/>
              </a:rPr>
              <a:t> other photos in this presentation) with photos of your school community.</a:t>
            </a:r>
          </a:p>
          <a:p>
            <a:pPr marL="171450" indent="-171450">
              <a:buFontTx/>
              <a:buChar char="-"/>
            </a:pPr>
            <a:endParaRPr lang="en-AU" sz="1100">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4</a:t>
            </a:fld>
            <a:endParaRPr lang="en-US"/>
          </a:p>
        </p:txBody>
      </p:sp>
    </p:spTree>
    <p:extLst>
      <p:ext uri="{BB962C8B-B14F-4D97-AF65-F5344CB8AC3E}">
        <p14:creationId xmlns:p14="http://schemas.microsoft.com/office/powerpoint/2010/main" val="1232207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63D5-526B-B447-8FCA-ED8812E6D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9466-B043-7F97-F67C-B58C8F5B6AD0}"/>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C74096DA-9E78-2B7F-0F30-4ED15850B2DB}"/>
              </a:ext>
            </a:extLst>
          </p:cNvPr>
          <p:cNvSpPr>
            <a:spLocks noGrp="1"/>
          </p:cNvSpPr>
          <p:nvPr>
            <p:ph type="body" idx="1"/>
          </p:nvPr>
        </p:nvSpPr>
        <p:spPr/>
        <p:txBody>
          <a:bodyPr/>
          <a:lstStyle/>
          <a:p>
            <a:r>
              <a:rPr lang="en-US" sz="1100" b="1"/>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50" b="0">
                <a:latin typeface="Montserrat"/>
              </a:rPr>
              <a:t>You </a:t>
            </a:r>
            <a:r>
              <a:rPr lang="en-AU" sz="1100" b="0">
                <a:latin typeface="Montserrat"/>
              </a:rPr>
              <a:t>may want to read </a:t>
            </a:r>
            <a:r>
              <a:rPr lang="en-AU" sz="1100">
                <a:latin typeface="Montserrat"/>
              </a:rPr>
              <a:t>Chapter 4 of </a:t>
            </a:r>
            <a:r>
              <a:rPr lang="en-AU" sz="1100" b="0">
                <a:latin typeface="Montserrat"/>
              </a:rPr>
              <a:t>AERO’s </a:t>
            </a:r>
            <a:r>
              <a:rPr lang="en-AU" sz="1100">
                <a:latin typeface="Montserrat"/>
              </a:rPr>
              <a:t>Foundational Classroom Management Resources Handbook. </a:t>
            </a:r>
            <a:endParaRPr lang="en-US" sz="1100"/>
          </a:p>
          <a:p>
            <a:r>
              <a:rPr lang="en-US" sz="1100" b="0"/>
              <a:t>Please add your school’s rules to the slide. </a:t>
            </a:r>
          </a:p>
          <a:p>
            <a:endParaRPr lang="en-US" sz="1100" b="0"/>
          </a:p>
          <a:p>
            <a:r>
              <a:rPr lang="en-US" sz="1100" b="1" kern="1200">
                <a:solidFill>
                  <a:schemeClr val="tx1"/>
                </a:solidFill>
              </a:rPr>
              <a:t>Facilitator notes</a:t>
            </a:r>
          </a:p>
          <a:p>
            <a:r>
              <a:rPr lang="en-US" sz="1100" b="0" kern="1200">
                <a:solidFill>
                  <a:schemeClr val="tx1"/>
                </a:solidFill>
              </a:rPr>
              <a:t>Explain the school rules and how these support the school’s vision, mission, values, positive relationships, expectations and routines.</a:t>
            </a:r>
          </a:p>
        </p:txBody>
      </p:sp>
      <p:sp>
        <p:nvSpPr>
          <p:cNvPr id="6" name="Slide Number Placeholder 5">
            <a:extLst>
              <a:ext uri="{FF2B5EF4-FFF2-40B4-BE49-F238E27FC236}">
                <a16:creationId xmlns:a16="http://schemas.microsoft.com/office/drawing/2014/main" id="{5CB0E1DB-1981-E98D-8AED-481DE3515002}"/>
              </a:ext>
            </a:extLst>
          </p:cNvPr>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40</a:t>
            </a:fld>
            <a:endParaRPr lang="en-US">
              <a:solidFill>
                <a:prstClr val="black"/>
              </a:solidFill>
            </a:endParaRPr>
          </a:p>
        </p:txBody>
      </p:sp>
    </p:spTree>
    <p:extLst>
      <p:ext uri="{BB962C8B-B14F-4D97-AF65-F5344CB8AC3E}">
        <p14:creationId xmlns:p14="http://schemas.microsoft.com/office/powerpoint/2010/main" val="2862231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28D4C-236C-0FA8-E66A-D33BCEDB5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5BC33-72CF-196D-9257-9E079C0FA1FF}"/>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8C2C7290-2AD2-F82A-0764-2ABCB427C56A}"/>
              </a:ext>
            </a:extLst>
          </p:cNvPr>
          <p:cNvSpPr>
            <a:spLocks noGrp="1"/>
          </p:cNvSpPr>
          <p:nvPr>
            <p:ph type="body" idx="1"/>
          </p:nvPr>
        </p:nvSpPr>
        <p:spPr/>
        <p:txBody>
          <a:bodyPr/>
          <a:lstStyle/>
          <a:p>
            <a:r>
              <a:rPr lang="en-US" sz="1100" b="1"/>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a:t>You may want to add other expectations not covered previously.</a:t>
            </a:r>
            <a:endParaRPr lang="en-US" sz="1100" b="1"/>
          </a:p>
          <a:p>
            <a:endParaRPr lang="en-US" sz="1100" b="0"/>
          </a:p>
          <a:p>
            <a:r>
              <a:rPr lang="en-US" sz="1100" b="1" kern="1200">
                <a:solidFill>
                  <a:schemeClr val="tx1"/>
                </a:solidFill>
              </a:rPr>
              <a:t>Facilitator notes</a:t>
            </a:r>
          </a:p>
          <a:p>
            <a:r>
              <a:rPr lang="en-US" sz="1100" b="0" kern="1200">
                <a:solidFill>
                  <a:schemeClr val="tx1"/>
                </a:solidFill>
              </a:rPr>
              <a:t>Explain other expectations and how these support the school’s vision, mission, values, positive relationships, expectations, routines and rules.</a:t>
            </a:r>
            <a:endParaRPr lang="en-US" sz="1100"/>
          </a:p>
        </p:txBody>
      </p:sp>
      <p:sp>
        <p:nvSpPr>
          <p:cNvPr id="6" name="Slide Number Placeholder 5">
            <a:extLst>
              <a:ext uri="{FF2B5EF4-FFF2-40B4-BE49-F238E27FC236}">
                <a16:creationId xmlns:a16="http://schemas.microsoft.com/office/drawing/2014/main" id="{56E2D0EC-D72B-DC36-9A85-E12E0625E693}"/>
              </a:ext>
            </a:extLst>
          </p:cNvPr>
          <p:cNvSpPr>
            <a:spLocks noGrp="1"/>
          </p:cNvSpPr>
          <p:nvPr>
            <p:ph type="sldNum" sz="quarter" idx="5"/>
          </p:nvPr>
        </p:nvSpPr>
        <p:spPr/>
        <p:txBody>
          <a:bodyPr/>
          <a:lstStyle/>
          <a:p>
            <a:fld id="{B36E7EC0-9BE3-5541-9D76-7DE32A6C9D42}" type="slidenum">
              <a:rPr lang="en-US" smtClean="0"/>
              <a:t>41</a:t>
            </a:fld>
            <a:endParaRPr lang="en-US"/>
          </a:p>
        </p:txBody>
      </p:sp>
    </p:spTree>
    <p:extLst>
      <p:ext uri="{BB962C8B-B14F-4D97-AF65-F5344CB8AC3E}">
        <p14:creationId xmlns:p14="http://schemas.microsoft.com/office/powerpoint/2010/main" val="4189676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ED095-47C1-47C3-5C72-DBE129241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4668E-8292-73E6-BDE5-1C6A3DC3789D}"/>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DE898F17-903E-85A3-9F6F-B9945ABEE659}"/>
              </a:ext>
            </a:extLst>
          </p:cNvPr>
          <p:cNvSpPr>
            <a:spLocks noGrp="1"/>
          </p:cNvSpPr>
          <p:nvPr>
            <p:ph type="body" idx="1"/>
          </p:nvPr>
        </p:nvSpPr>
        <p:spPr/>
        <p:txBody>
          <a:bodyPr/>
          <a:lstStyle/>
          <a:p>
            <a:r>
              <a:rPr lang="en-US" sz="1100" b="1"/>
              <a:t>Preparation</a:t>
            </a:r>
          </a:p>
          <a:p>
            <a:pPr marL="171450" indent="-171450">
              <a:buFontTx/>
              <a:buChar char="-"/>
            </a:pPr>
            <a:r>
              <a:rPr lang="en-US" sz="1100" b="0"/>
              <a:t>Edit the slide to reflect your context, detailing specific supports for </a:t>
            </a:r>
            <a:r>
              <a:rPr lang="en-US" sz="1100" b="0" spc="0">
                <a:cs typeface="Poppins SemiBold"/>
              </a:rPr>
              <a:t>establishing and maintaining high expectations, routines and rules</a:t>
            </a:r>
            <a:r>
              <a:rPr lang="en-US" sz="1100" b="0"/>
              <a:t>. </a:t>
            </a:r>
          </a:p>
          <a:p>
            <a:pPr marL="0" indent="0">
              <a:buFontTx/>
              <a:buNone/>
            </a:pPr>
            <a:endParaRPr lang="en-US" sz="1100" b="0"/>
          </a:p>
          <a:p>
            <a:r>
              <a:rPr lang="en-US" sz="1100" b="1" kern="1200">
                <a:solidFill>
                  <a:schemeClr val="tx1"/>
                </a:solidFill>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1"/>
              <a:t>Outline the specific supports available to teachers for establishing and maintaining </a:t>
            </a:r>
            <a:r>
              <a:rPr lang="en-US" sz="1100" b="0" i="1"/>
              <a:t>high expectations, routines and rules</a:t>
            </a:r>
            <a:r>
              <a:rPr lang="en-US" sz="1100"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a:t>Your mentor/coach/buddy teacher </a:t>
            </a:r>
            <a:r>
              <a:rPr lang="en-US" sz="1100" b="0" i="0"/>
              <a:t>can support you to refine your practice in establishing and maintaining high expectations, routines and rules by using AERO’s Foundational Classroom Management Resources Handbook to observe you and provide feedback on a specific routine or classroom management skill.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a:t>AERO’s high expectations, routines and rules explainers summarise the evidence, and several practice guides provide practical guidance on specific routines. You will find these in the handbook.</a:t>
            </a:r>
            <a:endParaRPr lang="en-AU" sz="1100"/>
          </a:p>
        </p:txBody>
      </p:sp>
      <p:sp>
        <p:nvSpPr>
          <p:cNvPr id="4" name="Slide Number Placeholder 3">
            <a:extLst>
              <a:ext uri="{FF2B5EF4-FFF2-40B4-BE49-F238E27FC236}">
                <a16:creationId xmlns:a16="http://schemas.microsoft.com/office/drawing/2014/main" id="{7D24AAFC-46F3-FFAB-7798-77AAD602EB99}"/>
              </a:ext>
            </a:extLst>
          </p:cNvPr>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42</a:t>
            </a:fld>
            <a:endParaRPr lang="en-US">
              <a:solidFill>
                <a:prstClr val="black"/>
              </a:solidFill>
            </a:endParaRPr>
          </a:p>
        </p:txBody>
      </p:sp>
    </p:spTree>
    <p:extLst>
      <p:ext uri="{BB962C8B-B14F-4D97-AF65-F5344CB8AC3E}">
        <p14:creationId xmlns:p14="http://schemas.microsoft.com/office/powerpoint/2010/main" val="4101648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a:rPr>
              <a:t>Preparation</a:t>
            </a:r>
            <a:endParaRPr lang="en-AU" sz="1100" b="1">
              <a:latin typeface="Montserrat"/>
              <a:ea typeface="Calibri"/>
              <a:cs typeface="Calibri"/>
            </a:endParaRPr>
          </a:p>
          <a:p>
            <a:pPr marL="171450" indent="-171450">
              <a:buFont typeface="Calibri"/>
              <a:buChar char="-"/>
            </a:pPr>
            <a:r>
              <a:rPr lang="en-US" sz="1100">
                <a:effectLst/>
                <a:latin typeface="Montserrat"/>
              </a:rPr>
              <a:t>You may receive </a:t>
            </a:r>
            <a:r>
              <a:rPr lang="en-AU" sz="1100">
                <a:latin typeface="Montserrat"/>
                <a:ea typeface="Calibri"/>
                <a:cs typeface="Calibri"/>
              </a:rPr>
              <a:t>questions or comments that you don't have an immediate response for. Consider how you will acknowledge these and follow them up. For example, you might establish a 'parking lot', where questions or comments can be 'parked' for later discussion. This could be electronic or on a whiteboard or a piece of butchers paper.</a:t>
            </a:r>
          </a:p>
          <a:p>
            <a:endParaRPr lang="en-AU" sz="1100" b="1"/>
          </a:p>
          <a:p>
            <a:r>
              <a:rPr lang="en-AU" sz="1100" b="1">
                <a:latin typeface="Montserrat"/>
              </a:rPr>
              <a:t>Facilitator notes</a:t>
            </a:r>
          </a:p>
          <a:p>
            <a:r>
              <a:rPr lang="en-AU" sz="1100" b="0" i="1">
                <a:latin typeface="Montserrat"/>
              </a:rPr>
              <a:t>Invite questions.</a:t>
            </a:r>
            <a:r>
              <a:rPr lang="en-AU" sz="1100" i="1">
                <a:latin typeface="Montserrat"/>
              </a:rPr>
              <a:t> </a:t>
            </a:r>
            <a:r>
              <a:rPr lang="en-US" sz="1100" i="1">
                <a:latin typeface="Montserrat"/>
              </a:rPr>
              <a:t>Feel comfortable taking some time to consider the question and do some research before responding later.</a:t>
            </a:r>
            <a:endParaRPr lang="en-AU" sz="1100">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43</a:t>
            </a:fld>
            <a:endParaRPr lang="en-US"/>
          </a:p>
        </p:txBody>
      </p:sp>
    </p:spTree>
    <p:extLst>
      <p:ext uri="{BB962C8B-B14F-4D97-AF65-F5344CB8AC3E}">
        <p14:creationId xmlns:p14="http://schemas.microsoft.com/office/powerpoint/2010/main" val="3090812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a:rPr>
              <a:t>Facilitator notes</a:t>
            </a:r>
          </a:p>
          <a:p>
            <a:r>
              <a:rPr lang="en-AU" sz="1100" i="0">
                <a:latin typeface="Montserrat"/>
              </a:rPr>
              <a:t>We looked at this sequence earlier in this presentation.</a:t>
            </a:r>
          </a:p>
          <a:p>
            <a:endParaRPr lang="en-AU" sz="1100" i="1"/>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a:rPr>
              <a:t>The aim of any response is to maintain high expectations and minimise disruption to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latin typeface="Montserrat"/>
            </a:endParaRPr>
          </a:p>
          <a:p>
            <a:r>
              <a:rPr lang="en-AU" sz="1100"/>
              <a:t>We do this by reminding and teaching students in a safe and supportive way</a:t>
            </a: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44</a:t>
            </a:fld>
            <a:endParaRPr lang="en-US">
              <a:solidFill>
                <a:prstClr val="black"/>
              </a:solidFill>
            </a:endParaRPr>
          </a:p>
        </p:txBody>
      </p:sp>
    </p:spTree>
    <p:extLst>
      <p:ext uri="{BB962C8B-B14F-4D97-AF65-F5344CB8AC3E}">
        <p14:creationId xmlns:p14="http://schemas.microsoft.com/office/powerpoint/2010/main" val="3294847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D2A7-C0C5-0DF4-504A-33D120D0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8FEDA-5638-76C4-4C09-859EC0406D89}"/>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9E656C4F-71D5-6FDB-36C2-25C59EB132F7}"/>
              </a:ext>
            </a:extLst>
          </p:cNvPr>
          <p:cNvSpPr>
            <a:spLocks noGrp="1"/>
          </p:cNvSpPr>
          <p:nvPr>
            <p:ph type="body" idx="1"/>
          </p:nvPr>
        </p:nvSpPr>
        <p:spPr/>
        <p:txBody>
          <a:bodyPr/>
          <a:lstStyle/>
          <a:p>
            <a:pPr defTabSz="966612">
              <a:defRPr/>
            </a:pPr>
            <a:r>
              <a:rPr lang="en-US" sz="1100" b="1">
                <a:latin typeface="Montserrat"/>
              </a:rPr>
              <a:t>Preparation</a:t>
            </a:r>
          </a:p>
          <a:p>
            <a:pPr marL="171450" indent="-171450" defTabSz="966612">
              <a:buFontTx/>
              <a:buChar char="-"/>
              <a:defRPr/>
            </a:pPr>
            <a:r>
              <a:rPr lang="en-US" sz="1100" b="0">
                <a:latin typeface="Montserrat"/>
              </a:rPr>
              <a:t>Prior to facilitating this section, you may want to read Chapter 10 of AERO’s </a:t>
            </a:r>
            <a:r>
              <a:rPr lang="en-US" sz="1100">
                <a:latin typeface="Montserrat"/>
              </a:rPr>
              <a:t>Foundational Classroom Management Resources </a:t>
            </a:r>
            <a:r>
              <a:rPr lang="en-US" sz="1100" b="0">
                <a:latin typeface="Montserrat"/>
              </a:rPr>
              <a:t>Handbook.</a:t>
            </a:r>
            <a:r>
              <a:rPr lang="en-US" sz="1100">
                <a:latin typeface="Montserrat"/>
              </a:rPr>
              <a:t> </a:t>
            </a:r>
            <a:endParaRPr lang="en-US" sz="1100" b="0"/>
          </a:p>
          <a:p>
            <a:pPr marL="171450" indent="-171450" defTabSz="966612">
              <a:buFontTx/>
              <a:buChar char="-"/>
              <a:defRPr/>
            </a:pPr>
            <a:endParaRPr lang="en-US" sz="1100" b="0"/>
          </a:p>
          <a:p>
            <a:pPr marL="0" indent="0" defTabSz="966612">
              <a:buFontTx/>
              <a:buNone/>
              <a:defRPr/>
            </a:pPr>
            <a:r>
              <a:rPr lang="en-AU" sz="1100" b="1">
                <a:latin typeface="Montserrat"/>
              </a:rPr>
              <a:t>Facilitator notes</a:t>
            </a:r>
          </a:p>
          <a:p>
            <a:r>
              <a:rPr lang="en-US" sz="1100">
                <a:latin typeface="Montserrat"/>
              </a:rPr>
              <a:t>While proactive classroom management is a preventative strategy, at times, for a range of reasons, students will demonstrate disengaged and disruptive </a:t>
            </a:r>
            <a:r>
              <a:rPr lang="en-US" sz="1100" err="1">
                <a:latin typeface="Montserrat"/>
              </a:rPr>
              <a:t>behaviours</a:t>
            </a:r>
            <a:r>
              <a:rPr lang="en-US" sz="1100">
                <a:latin typeface="Montserrat"/>
              </a:rPr>
              <a:t>. </a:t>
            </a:r>
          </a:p>
          <a:p>
            <a:endParaRPr lang="en-US" sz="1100"/>
          </a:p>
          <a:p>
            <a:r>
              <a:rPr lang="en-US" sz="1100">
                <a:effectLst/>
                <a:latin typeface="Montserrat"/>
              </a:rPr>
              <a:t>Disengaged behaviour includes passive disengagement, which might look like sitting quietly but not listening to the teacher, half-completion of tasks and requiring reminders to get work done.</a:t>
            </a:r>
            <a:r>
              <a:rPr lang="en-US" sz="1100">
                <a:latin typeface="Montserrat"/>
              </a:rPr>
              <a:t> </a:t>
            </a:r>
            <a:r>
              <a:rPr lang="en-US" sz="1100">
                <a:effectLst/>
                <a:latin typeface="Montserrat"/>
              </a:rPr>
              <a:t> </a:t>
            </a:r>
            <a:br>
              <a:rPr lang="en-US" sz="1100">
                <a:effectLst/>
              </a:rPr>
            </a:br>
            <a:br>
              <a:rPr lang="en-US" sz="1100">
                <a:effectLst/>
              </a:rPr>
            </a:br>
            <a:r>
              <a:rPr lang="en-US" sz="1100">
                <a:effectLst/>
                <a:latin typeface="Montserrat"/>
              </a:rPr>
              <a:t>Disruptive behaviour refers to low-level actions that impact negatively on teaching and other students’ learning, such as calling out, interrupting others, being restless, getting out of their seat and not following the teacher’s instructions. </a:t>
            </a:r>
            <a:br>
              <a:rPr lang="en-US" sz="1100">
                <a:effectLst/>
              </a:rPr>
            </a:br>
            <a:br>
              <a:rPr lang="en-US" sz="1100">
                <a:effectLst/>
              </a:rPr>
            </a:br>
            <a:r>
              <a:rPr lang="en-US" sz="1100">
                <a:effectLst/>
                <a:latin typeface="Montserrat"/>
              </a:rPr>
              <a:t>It’s these 2 types of student </a:t>
            </a:r>
            <a:r>
              <a:rPr lang="en-US" sz="1100" err="1">
                <a:effectLst/>
                <a:latin typeface="Montserrat"/>
              </a:rPr>
              <a:t>behaviours</a:t>
            </a:r>
            <a:r>
              <a:rPr lang="en-US" sz="1100">
                <a:effectLst/>
                <a:latin typeface="Montserrat"/>
              </a:rPr>
              <a:t> that most frequently impact teaching and learning.</a:t>
            </a:r>
            <a:endParaRPr lang="en-US" sz="1100">
              <a:latin typeface="Montserrat"/>
            </a:endParaRPr>
          </a:p>
        </p:txBody>
      </p:sp>
      <p:sp>
        <p:nvSpPr>
          <p:cNvPr id="6" name="Slide Number Placeholder 5">
            <a:extLst>
              <a:ext uri="{FF2B5EF4-FFF2-40B4-BE49-F238E27FC236}">
                <a16:creationId xmlns:a16="http://schemas.microsoft.com/office/drawing/2014/main" id="{9FF083AE-F738-0AE7-CCA1-135F9C0EB899}"/>
              </a:ext>
            </a:extLst>
          </p:cNvPr>
          <p:cNvSpPr>
            <a:spLocks noGrp="1"/>
          </p:cNvSpPr>
          <p:nvPr>
            <p:ph type="sldNum" sz="quarter" idx="5"/>
          </p:nvPr>
        </p:nvSpPr>
        <p:spPr/>
        <p:txBody>
          <a:bodyPr/>
          <a:lstStyle/>
          <a:p>
            <a:fld id="{B36E7EC0-9BE3-5541-9D76-7DE32A6C9D42}" type="slidenum">
              <a:rPr lang="en-US" smtClean="0"/>
              <a:t>45</a:t>
            </a:fld>
            <a:endParaRPr lang="en-US"/>
          </a:p>
        </p:txBody>
      </p:sp>
    </p:spTree>
    <p:extLst>
      <p:ext uri="{BB962C8B-B14F-4D97-AF65-F5344CB8AC3E}">
        <p14:creationId xmlns:p14="http://schemas.microsoft.com/office/powerpoint/2010/main" val="2392230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A552-4D8C-D760-D9BB-C908DE12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C3B0-E3F0-53BE-2C38-1485C7C5BF83}"/>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663D988B-AB8F-2E9A-2C01-25E4387FCC32}"/>
              </a:ext>
            </a:extLst>
          </p:cNvPr>
          <p:cNvSpPr>
            <a:spLocks noGrp="1"/>
          </p:cNvSpPr>
          <p:nvPr>
            <p:ph type="body" idx="1"/>
          </p:nvPr>
        </p:nvSpPr>
        <p:spPr/>
        <p:txBody>
          <a:bodyPr/>
          <a:lstStyle/>
          <a:p>
            <a:pPr>
              <a:defRPr/>
            </a:pPr>
            <a:r>
              <a:rPr lang="en-AU" sz="1100" b="1"/>
              <a:t>Preparation</a:t>
            </a:r>
            <a:endParaRPr lang="en-US" sz="1100"/>
          </a:p>
          <a:p>
            <a:pPr marL="171450" indent="-171450">
              <a:buFont typeface="Calibri"/>
              <a:buChar char="-"/>
              <a:defRPr/>
            </a:pPr>
            <a:r>
              <a:rPr lang="en-AU" sz="1100" i="0">
                <a:ea typeface="Calibri"/>
                <a:cs typeface="Calibri"/>
              </a:rPr>
              <a:t>Rehearse the demonstration in the facilitator notes.</a:t>
            </a:r>
            <a:endParaRPr lang="en-AU" sz="1100">
              <a:ea typeface="Calibri"/>
              <a:cs typeface="Calibri"/>
            </a:endParaRPr>
          </a:p>
          <a:p>
            <a:pPr marL="171450" indent="-171450">
              <a:buFont typeface="Calibri"/>
              <a:buChar char="-"/>
              <a:defRPr/>
            </a:pPr>
            <a:endParaRPr lang="en-AU" sz="1100" b="0">
              <a:ea typeface="Calibri"/>
              <a:cs typeface="Calibri"/>
            </a:endParaRPr>
          </a:p>
          <a:p>
            <a:pPr marL="0" marR="0" lvl="0" indent="0" algn="l" defTabSz="914400">
              <a:lnSpc>
                <a:spcPct val="100000"/>
              </a:lnSpc>
              <a:spcBef>
                <a:spcPts val="0"/>
              </a:spcBef>
              <a:spcAft>
                <a:spcPts val="0"/>
              </a:spcAft>
              <a:buClrTx/>
              <a:buSzTx/>
              <a:buFontTx/>
              <a:buNone/>
              <a:tabLst/>
              <a:defRPr/>
            </a:pPr>
            <a:r>
              <a:rPr lang="en-AU" sz="1100" b="1"/>
              <a:t>Facilitator notes</a:t>
            </a:r>
            <a:endParaRPr lang="en-AU" sz="1100"/>
          </a:p>
          <a:p>
            <a:pPr>
              <a:defRPr/>
            </a:pPr>
            <a:r>
              <a:rPr lang="en-AU" sz="1100" i="0"/>
              <a:t>While student behaviour may be directed at you or feel personal, the most effective intervention is done calmly and respectfully, using prepared and rehearsed responses.</a:t>
            </a:r>
            <a:endParaRPr lang="en-AU" sz="1100" i="0">
              <a:ea typeface="Calibri" panose="020F0502020204030204"/>
              <a:cs typeface="Calibri" panose="020F0502020204030204"/>
            </a:endParaRPr>
          </a:p>
          <a:p>
            <a:pPr>
              <a:defRPr/>
            </a:pPr>
            <a:endParaRPr lang="en-AU" sz="1100" i="1"/>
          </a:p>
          <a:p>
            <a:pPr>
              <a:defRPr/>
            </a:pPr>
            <a:r>
              <a:rPr lang="en-AU" sz="1100" i="1"/>
              <a:t>Demonstrate steps 1</a:t>
            </a:r>
            <a:r>
              <a:rPr lang="en-AU" sz="1100" i="1">
                <a:cs typeface="Times New Roman" panose="02020603050405020304" pitchFamily="18" charset="0"/>
              </a:rPr>
              <a:t>–</a:t>
            </a:r>
            <a:r>
              <a:rPr lang="en-AU" sz="1100" i="1"/>
              <a:t>5, addressing an imaginary student. As you demonstrate, explicitly point out that you are:</a:t>
            </a:r>
            <a:endParaRPr lang="en-AU" sz="1100" i="1">
              <a:ea typeface="Calibri"/>
              <a:cs typeface="Calibri"/>
            </a:endParaRPr>
          </a:p>
          <a:p>
            <a:pPr marL="171450" indent="-171450">
              <a:buFont typeface="Calibri"/>
              <a:buChar char="-"/>
              <a:defRPr/>
            </a:pPr>
            <a:r>
              <a:rPr lang="en-AU" sz="1100" i="1">
                <a:ea typeface="Calibri"/>
                <a:cs typeface="Calibri"/>
              </a:rPr>
              <a:t>using a calm tone, respect and politeness</a:t>
            </a:r>
          </a:p>
          <a:p>
            <a:pPr marL="171450" indent="-171450">
              <a:buFont typeface="Calibri"/>
              <a:buChar char="-"/>
              <a:defRPr/>
            </a:pPr>
            <a:r>
              <a:rPr lang="en-AU" sz="1100" i="1">
                <a:ea typeface="Calibri"/>
                <a:cs typeface="Calibri"/>
              </a:rPr>
              <a:t>minimising disruption to learning</a:t>
            </a:r>
          </a:p>
          <a:p>
            <a:pPr marL="171450" indent="-171450">
              <a:buFont typeface="Calibri"/>
              <a:buChar char="-"/>
              <a:defRPr/>
            </a:pPr>
            <a:r>
              <a:rPr lang="en-AU" sz="1100" i="1">
                <a:ea typeface="Calibri"/>
                <a:cs typeface="Calibri"/>
              </a:rPr>
              <a:t>maintaining high expectations</a:t>
            </a:r>
          </a:p>
          <a:p>
            <a:pPr>
              <a:defRPr/>
            </a:pPr>
            <a:endParaRPr lang="en-AU" sz="1100">
              <a:ea typeface="Calibri"/>
              <a:cs typeface="Calibri"/>
            </a:endParaRPr>
          </a:p>
          <a:p>
            <a:pPr>
              <a:defRPr/>
            </a:pPr>
            <a:r>
              <a:rPr lang="en-AU" sz="1100">
                <a:ea typeface="Calibri"/>
                <a:cs typeface="Calibri"/>
              </a:rPr>
              <a:t>I planned and rehearsed the demonstration, which is exactly what our teachers do. They use their knowledge of our students to plan and rehearse how they will respond to behaviour.</a:t>
            </a:r>
          </a:p>
          <a:p>
            <a:pPr>
              <a:defRPr/>
            </a:pPr>
            <a:endParaRPr lang="en-AU" sz="1100"/>
          </a:p>
          <a:p>
            <a:pPr>
              <a:defRPr/>
            </a:pPr>
            <a:r>
              <a:rPr lang="en-AU" sz="1100">
                <a:effectLst/>
                <a:ea typeface="Calibri" panose="020F0502020204030204" pitchFamily="34" charset="0"/>
                <a:cs typeface="Arial" panose="020B0604020202020204" pitchFamily="34" charset="0"/>
              </a:rPr>
              <a:t>Students will need varying levels of support to meet high expectations, and some may require different point-in-time expectations as they develop their skills. </a:t>
            </a:r>
          </a:p>
          <a:p>
            <a:pPr>
              <a:defRPr/>
            </a:pPr>
            <a:endParaRPr lang="en-AU" sz="110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a:t>Explain the additional support at your school.</a:t>
            </a:r>
          </a:p>
        </p:txBody>
      </p:sp>
      <p:sp>
        <p:nvSpPr>
          <p:cNvPr id="6" name="Slide Number Placeholder 5">
            <a:extLst>
              <a:ext uri="{FF2B5EF4-FFF2-40B4-BE49-F238E27FC236}">
                <a16:creationId xmlns:a16="http://schemas.microsoft.com/office/drawing/2014/main" id="{70997889-E0BF-0B84-74CD-F2C8C768241C}"/>
              </a:ext>
            </a:extLst>
          </p:cNvPr>
          <p:cNvSpPr>
            <a:spLocks noGrp="1"/>
          </p:cNvSpPr>
          <p:nvPr>
            <p:ph type="sldNum" sz="quarter" idx="5"/>
          </p:nvPr>
        </p:nvSpPr>
        <p:spPr/>
        <p:txBody>
          <a:bodyPr/>
          <a:lstStyle/>
          <a:p>
            <a:fld id="{B36E7EC0-9BE3-5541-9D76-7DE32A6C9D42}" type="slidenum">
              <a:rPr lang="en-US" smtClean="0"/>
              <a:pPr/>
              <a:t>46</a:t>
            </a:fld>
            <a:endParaRPr lang="en-US"/>
          </a:p>
        </p:txBody>
      </p:sp>
    </p:spTree>
    <p:extLst>
      <p:ext uri="{BB962C8B-B14F-4D97-AF65-F5344CB8AC3E}">
        <p14:creationId xmlns:p14="http://schemas.microsoft.com/office/powerpoint/2010/main" val="890485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50FE-61F0-B138-DB0D-A12D9756F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F9653-3942-D309-0273-D4EEACF80D42}"/>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1BB95128-EF76-131C-F370-B3779936E677}"/>
              </a:ext>
            </a:extLst>
          </p:cNvPr>
          <p:cNvSpPr>
            <a:spLocks noGrp="1"/>
          </p:cNvSpPr>
          <p:nvPr>
            <p:ph type="body" idx="1"/>
          </p:nvPr>
        </p:nvSpPr>
        <p:spPr/>
        <p:txBody>
          <a:bodyPr/>
          <a:lstStyle/>
          <a:p>
            <a:r>
              <a:rPr lang="en-US" sz="1100" b="1"/>
              <a:t>Preparation</a:t>
            </a:r>
          </a:p>
          <a:p>
            <a:pPr marL="171450" indent="-171450">
              <a:buFontTx/>
              <a:buChar char="-"/>
            </a:pPr>
            <a:r>
              <a:rPr lang="en-US" sz="1100" b="0"/>
              <a:t>Please edit the slide to reflect your context, including specific support provided at your school.</a:t>
            </a:r>
          </a:p>
          <a:p>
            <a:pPr marL="171450" indent="-171450">
              <a:buFontTx/>
              <a:buChar char="-"/>
            </a:pPr>
            <a:endParaRPr lang="en-US" sz="1100" b="0"/>
          </a:p>
          <a:p>
            <a:pPr marL="0" indent="0">
              <a:buFontTx/>
              <a:buNone/>
            </a:pPr>
            <a:r>
              <a:rPr lang="en-US" sz="1100" b="1"/>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1"/>
              <a:t>Outline the specific supports available to teachers for </a:t>
            </a:r>
            <a:r>
              <a:rPr lang="en-US" sz="1100" b="0" i="1"/>
              <a:t>responding to disengaged and disruptive </a:t>
            </a:r>
            <a:r>
              <a:rPr lang="en-US" sz="1100" b="0" i="1" err="1"/>
              <a:t>behaviour</a:t>
            </a:r>
            <a:r>
              <a:rPr lang="en-US" sz="1100"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p>
          <a:p>
            <a:pPr marL="0" indent="0">
              <a:buFontTx/>
              <a:buNone/>
            </a:pPr>
            <a:r>
              <a:rPr lang="en-US" sz="1100" b="0"/>
              <a:t>Chapter 10 of AERO's Foundational Classroom Management Resources Handbook provides guidance for responding to disengaged and disruptive </a:t>
            </a:r>
            <a:r>
              <a:rPr lang="en-US" sz="1100" b="0" err="1"/>
              <a:t>behaviour</a:t>
            </a:r>
            <a:r>
              <a:rPr lang="en-US" sz="1100" b="0"/>
              <a:t>.</a:t>
            </a:r>
            <a:endParaRPr lang="en-US" sz="1100" b="1"/>
          </a:p>
          <a:p>
            <a:pPr marL="0" indent="0">
              <a:buFontTx/>
              <a:buNone/>
            </a:pPr>
            <a:endParaRPr lang="en-US" sz="1100" b="1"/>
          </a:p>
        </p:txBody>
      </p:sp>
      <p:sp>
        <p:nvSpPr>
          <p:cNvPr id="4" name="Slide Number Placeholder 3">
            <a:extLst>
              <a:ext uri="{FF2B5EF4-FFF2-40B4-BE49-F238E27FC236}">
                <a16:creationId xmlns:a16="http://schemas.microsoft.com/office/drawing/2014/main" id="{08FAEF3D-5DC5-164E-42D9-3E0F4F5E1290}"/>
              </a:ext>
            </a:extLst>
          </p:cNvPr>
          <p:cNvSpPr>
            <a:spLocks noGrp="1"/>
          </p:cNvSpPr>
          <p:nvPr>
            <p:ph type="sldNum" sz="quarter" idx="5"/>
          </p:nvPr>
        </p:nvSpPr>
        <p:spPr/>
        <p:txBody>
          <a:bodyPr/>
          <a:lstStyle/>
          <a:p>
            <a:pPr defTabSz="966612">
              <a:defRPr/>
            </a:pPr>
            <a:fld id="{B36E7EC0-9BE3-5541-9D76-7DE32A6C9D42}" type="slidenum">
              <a:rPr lang="en-US">
                <a:solidFill>
                  <a:prstClr val="black"/>
                </a:solidFill>
                <a:latin typeface="Calibri" panose="020F0502020204030204"/>
              </a:rPr>
              <a:pPr defTabSz="966612">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4234668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a:rPr>
              <a:t>Preparation</a:t>
            </a:r>
            <a:endParaRPr lang="en-AU" sz="1100" b="1">
              <a:latin typeface="Montserrat"/>
              <a:ea typeface="Calibri"/>
              <a:cs typeface="Calibri"/>
            </a:endParaRPr>
          </a:p>
          <a:p>
            <a:pPr marL="171450" indent="-171450">
              <a:buFont typeface="Calibri"/>
              <a:buChar char="-"/>
            </a:pPr>
            <a:r>
              <a:rPr lang="en-US" sz="1100">
                <a:effectLst/>
                <a:latin typeface="Montserrat"/>
              </a:rPr>
              <a:t>You may receive </a:t>
            </a:r>
            <a:r>
              <a:rPr lang="en-AU" sz="1100">
                <a:latin typeface="Montserrat"/>
                <a:ea typeface="Calibri"/>
                <a:cs typeface="Calibri"/>
              </a:rPr>
              <a:t>questions or comments that you don't have an immediate response for. Consider how you will acknowledge these and follow them up. For example, you might establish a 'parking lot', where questions or comments can be 'parked' for later discussion. This could be electronic or on a whiteboard or a piece of butchers paper.</a:t>
            </a:r>
          </a:p>
          <a:p>
            <a:endParaRPr lang="en-AU" sz="1100" b="1"/>
          </a:p>
          <a:p>
            <a:r>
              <a:rPr lang="en-AU" sz="1100" b="1">
                <a:latin typeface="Montserrat"/>
              </a:rPr>
              <a:t>Facilitator notes</a:t>
            </a:r>
          </a:p>
          <a:p>
            <a:r>
              <a:rPr lang="en-AU" sz="1100" b="0" i="1">
                <a:latin typeface="Montserrat"/>
              </a:rPr>
              <a:t>Invite questions.</a:t>
            </a:r>
            <a:r>
              <a:rPr lang="en-AU" sz="1100" i="1">
                <a:latin typeface="Montserrat"/>
              </a:rPr>
              <a:t> </a:t>
            </a:r>
            <a:r>
              <a:rPr lang="en-US" sz="1100" i="1">
                <a:latin typeface="Montserrat"/>
              </a:rPr>
              <a:t>Feel comfortable taking some time to consider the question and do some research before responding later.</a:t>
            </a:r>
            <a:endParaRPr lang="en-AU" sz="1100">
              <a:latin typeface="Montserra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48</a:t>
            </a:fld>
            <a:endParaRPr lang="en-US"/>
          </a:p>
        </p:txBody>
      </p:sp>
    </p:spTree>
    <p:extLst>
      <p:ext uri="{BB962C8B-B14F-4D97-AF65-F5344CB8AC3E}">
        <p14:creationId xmlns:p14="http://schemas.microsoft.com/office/powerpoint/2010/main" val="1167680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t>Adjust the language if different terms are used for vision and mission.</a:t>
            </a:r>
          </a:p>
          <a:p>
            <a:pPr marL="171450" indent="-171450">
              <a:buFontTx/>
              <a:buChar char="-"/>
            </a:pPr>
            <a:r>
              <a:rPr lang="en-AU" sz="1100" b="0"/>
              <a:t>Consider collating </a:t>
            </a:r>
            <a:r>
              <a:rPr lang="en-US" sz="1100">
                <a:effectLst/>
              </a:rPr>
              <a:t>any school-based policies that staff are required to follow for distribution when you reach this slide.</a:t>
            </a:r>
          </a:p>
          <a:p>
            <a:pPr marL="171450" indent="-171450">
              <a:buFontTx/>
              <a:buChar char="-"/>
            </a:pPr>
            <a:r>
              <a:rPr lang="en-US" sz="1100" b="0">
                <a:effectLst/>
              </a:rPr>
              <a:t>Remember to delete the preparation sections in the slide notes </a:t>
            </a:r>
            <a:r>
              <a:rPr lang="en-AU" sz="1100" b="0">
                <a:effectLst/>
              </a:rPr>
              <a:t>throughout the slide deck once you have followed their instructions.</a:t>
            </a:r>
            <a:endParaRPr lang="en-AU" sz="1100" b="0"/>
          </a:p>
          <a:p>
            <a:endParaRPr lang="en-AU" sz="1100" b="1"/>
          </a:p>
          <a:p>
            <a:r>
              <a:rPr lang="en-AU" sz="1100" b="1"/>
              <a:t>Facilitator notes</a:t>
            </a:r>
            <a:endParaRPr lang="en-AU" sz="1100"/>
          </a:p>
          <a:p>
            <a:r>
              <a:rPr lang="en-AU" sz="1100"/>
              <a:t>These are the 4 topics we covered in this session. Take a moment to consider your key takeaways and the first step you will take to follow up the information we’ve covered.</a:t>
            </a:r>
          </a:p>
          <a:p>
            <a:endParaRPr lang="en-AU" sz="1100"/>
          </a:p>
          <a:p>
            <a:r>
              <a:rPr lang="en-AU" sz="1100" i="1"/>
              <a:t>Invite participants to share their takeaway and their first step.</a:t>
            </a:r>
          </a:p>
          <a:p>
            <a:endParaRPr lang="en-AU" sz="1100" i="1"/>
          </a:p>
          <a:p>
            <a:r>
              <a:rPr lang="en-AU" sz="1100" i="1"/>
              <a:t>For all new staff or staff returning to the school, explain the next step(s) in staff induction.</a:t>
            </a:r>
            <a:endParaRPr lang="en-US" sz="1100" i="1"/>
          </a:p>
        </p:txBody>
      </p:sp>
      <p:sp>
        <p:nvSpPr>
          <p:cNvPr id="6" name="Slide Number Placeholder 5"/>
          <p:cNvSpPr>
            <a:spLocks noGrp="1"/>
          </p:cNvSpPr>
          <p:nvPr>
            <p:ph type="sldNum" sz="quarter" idx="5"/>
          </p:nvPr>
        </p:nvSpPr>
        <p:spPr/>
        <p:txBody>
          <a:bodyPr/>
          <a:lstStyle/>
          <a:p>
            <a:fld id="{B36E7EC0-9BE3-5541-9D76-7DE32A6C9D42}" type="slidenum">
              <a:rPr lang="en-US" smtClean="0"/>
              <a:t>49</a:t>
            </a:fld>
            <a:endParaRPr lang="en-US"/>
          </a:p>
        </p:txBody>
      </p:sp>
    </p:spTree>
    <p:extLst>
      <p:ext uri="{BB962C8B-B14F-4D97-AF65-F5344CB8AC3E}">
        <p14:creationId xmlns:p14="http://schemas.microsoft.com/office/powerpoint/2010/main" val="144817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AU" sz="1100" b="1">
                <a:latin typeface="Montserrat" panose="00000500000000000000" pitchFamily="2" charset="0"/>
                <a:cs typeface="Arial" panose="020B0604020202020204" pitchFamily="34" charset="0"/>
              </a:rPr>
              <a:t>Preparation</a:t>
            </a:r>
          </a:p>
          <a:p>
            <a:pPr marL="171450" indent="-171450">
              <a:buFontTx/>
              <a:buChar char="-"/>
            </a:pPr>
            <a:r>
              <a:rPr lang="en-AU" sz="1100" b="0" i="0">
                <a:latin typeface="Montserrat" panose="00000500000000000000" pitchFamily="2" charset="0"/>
                <a:cs typeface="Arial" panose="020B0604020202020204" pitchFamily="34" charset="0"/>
              </a:rPr>
              <a:t>Consider your context and the staff members you are addressing. How can you frame the benefits of evidence-based practices to best speak to their roles and needs?</a:t>
            </a:r>
          </a:p>
          <a:p>
            <a:pPr marL="0" indent="0">
              <a:buFontTx/>
              <a:buNone/>
            </a:pPr>
            <a:endParaRPr lang="en-AU" sz="1100" b="0" i="0">
              <a:latin typeface="Montserrat" panose="00000500000000000000" pitchFamily="2" charset="0"/>
              <a:cs typeface="Arial" panose="020B0604020202020204" pitchFamily="34" charset="0"/>
            </a:endParaRPr>
          </a:p>
          <a:p>
            <a:r>
              <a:rPr lang="en-US" sz="1100" b="1">
                <a:latin typeface="Montserrat" panose="00000500000000000000" pitchFamily="2" charset="0"/>
                <a:ea typeface="Calibri"/>
                <a:cs typeface="Arial" panose="020B0604020202020204" pitchFamily="34" charset="0"/>
              </a:rPr>
              <a:t>Facilitator notes</a:t>
            </a:r>
          </a:p>
          <a:p>
            <a:r>
              <a:rPr lang="en-US" sz="1100">
                <a:latin typeface="Montserrat" panose="00000500000000000000" pitchFamily="2" charset="0"/>
                <a:ea typeface="Calibri"/>
                <a:cs typeface="Arial" panose="020B0604020202020204" pitchFamily="34" charset="0"/>
              </a:rPr>
              <a:t>The </a:t>
            </a:r>
            <a:r>
              <a:rPr kumimoji="0" lang="en-US" sz="1100" i="0" u="none" strike="noStrike" kern="1200" cap="none" spc="0" normalizeH="0" baseline="0" noProof="0">
                <a:ln>
                  <a:noFill/>
                </a:ln>
                <a:effectLst/>
                <a:uLnTx/>
                <a:uFillTx/>
                <a:latin typeface="Montserrat" panose="00000500000000000000" pitchFamily="2" charset="0"/>
                <a:ea typeface="Lato Bold"/>
                <a:cs typeface="Arial" panose="020B0604020202020204" pitchFamily="34" charset="0"/>
              </a:rPr>
              <a:t>Australian Education Research </a:t>
            </a:r>
            <a:r>
              <a:rPr kumimoji="0" lang="en-US" sz="1100" i="0" u="none" strike="noStrike" kern="1200" cap="none" spc="0" normalizeH="0" baseline="0" noProof="0" err="1">
                <a:ln>
                  <a:noFill/>
                </a:ln>
                <a:effectLst/>
                <a:uLnTx/>
                <a:uFillTx/>
                <a:latin typeface="Montserrat" panose="00000500000000000000" pitchFamily="2" charset="0"/>
                <a:ea typeface="Lato Bold"/>
                <a:cs typeface="Arial" panose="020B0604020202020204" pitchFamily="34" charset="0"/>
              </a:rPr>
              <a:t>Organisation</a:t>
            </a:r>
            <a:r>
              <a:rPr kumimoji="0" lang="en-US" sz="1100" i="0" u="none" strike="noStrike" kern="1200" cap="none" spc="0" normalizeH="0" baseline="0" noProof="0">
                <a:ln>
                  <a:noFill/>
                </a:ln>
                <a:effectLst/>
                <a:uLnTx/>
                <a:uFillTx/>
                <a:latin typeface="Montserrat" panose="00000500000000000000" pitchFamily="2" charset="0"/>
                <a:ea typeface="Lato Bold"/>
                <a:cs typeface="Arial" panose="020B0604020202020204" pitchFamily="34" charset="0"/>
              </a:rPr>
              <a:t> (AERO) has </a:t>
            </a:r>
            <a:r>
              <a:rPr kumimoji="0" lang="en-US" sz="1100" i="0" u="none" strike="noStrike" kern="1200" cap="none" spc="0" normalizeH="0" baseline="0" noProof="0" err="1">
                <a:ln>
                  <a:noFill/>
                </a:ln>
                <a:effectLst/>
                <a:uLnTx/>
                <a:uFillTx/>
                <a:latin typeface="Montserrat" panose="00000500000000000000" pitchFamily="2" charset="0"/>
                <a:ea typeface="Lato Bold"/>
                <a:cs typeface="Arial" panose="020B0604020202020204" pitchFamily="34" charset="0"/>
              </a:rPr>
              <a:t>synthesised</a:t>
            </a:r>
            <a:r>
              <a:rPr kumimoji="0" lang="en-US" sz="1100" i="0" u="none" strike="noStrike" kern="1200" cap="none" spc="0" normalizeH="0" baseline="0" noProof="0">
                <a:ln>
                  <a:noFill/>
                </a:ln>
                <a:effectLst/>
                <a:uLnTx/>
                <a:uFillTx/>
                <a:latin typeface="Montserrat" panose="00000500000000000000" pitchFamily="2" charset="0"/>
                <a:ea typeface="Lato Bold"/>
                <a:cs typeface="Arial" panose="020B0604020202020204" pitchFamily="34" charset="0"/>
              </a:rPr>
              <a:t> the evidence and developed practical resources to support schools with implementing evidence-based practices. These practices enable us to teach more efficiently and effectively to best support student learning.</a:t>
            </a: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5</a:t>
            </a:fld>
            <a:endParaRPr lang="en-US">
              <a:solidFill>
                <a:prstClr val="black"/>
              </a:solidFill>
            </a:endParaRPr>
          </a:p>
        </p:txBody>
      </p:sp>
    </p:spTree>
    <p:extLst>
      <p:ext uri="{BB962C8B-B14F-4D97-AF65-F5344CB8AC3E}">
        <p14:creationId xmlns:p14="http://schemas.microsoft.com/office/powerpoint/2010/main" val="741386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r>
              <a:rPr lang="en-US" sz="1100" b="1">
                <a:latin typeface="Montserrat"/>
              </a:rPr>
              <a:t>Preparation</a:t>
            </a:r>
          </a:p>
          <a:p>
            <a:pPr marL="171450" indent="-171450">
              <a:buFontTx/>
              <a:buChar char="-"/>
            </a:pPr>
            <a:r>
              <a:rPr lang="en-US" sz="1100" b="0">
                <a:latin typeface="Montserrat"/>
              </a:rPr>
              <a:t>Please copy the content on slide </a:t>
            </a:r>
            <a:r>
              <a:rPr lang="en-US" sz="1100">
                <a:latin typeface="Montserrat"/>
              </a:rPr>
              <a:t>11</a:t>
            </a:r>
            <a:r>
              <a:rPr lang="en-US" sz="1100" b="0">
                <a:latin typeface="Montserrat"/>
              </a:rPr>
              <a:t> over to this slide.</a:t>
            </a:r>
            <a:endParaRPr lang="en-AU" sz="1100" b="0">
              <a:latin typeface="Montserrat"/>
            </a:endParaRPr>
          </a:p>
          <a:p>
            <a:endParaRPr lang="en-AU" sz="1100" b="1"/>
          </a:p>
          <a:p>
            <a:r>
              <a:rPr lang="en-AU" sz="1100" b="1">
                <a:latin typeface="Montserrat"/>
              </a:rPr>
              <a:t>Facilitator notes</a:t>
            </a:r>
          </a:p>
          <a:p>
            <a:r>
              <a:rPr lang="en-AU" sz="1100" b="0">
                <a:latin typeface="Montserrat"/>
              </a:rPr>
              <a:t>Here is a reminder of f</a:t>
            </a:r>
            <a:r>
              <a:rPr lang="en-AU" sz="1100" b="0" i="0">
                <a:latin typeface="Montserrat"/>
              </a:rPr>
              <a:t>urther support available to you.</a:t>
            </a:r>
          </a:p>
        </p:txBody>
      </p:sp>
      <p:sp>
        <p:nvSpPr>
          <p:cNvPr id="6" name="Slide Number Placeholder 5"/>
          <p:cNvSpPr>
            <a:spLocks noGrp="1"/>
          </p:cNvSpPr>
          <p:nvPr>
            <p:ph type="sldNum" sz="quarter" idx="5"/>
          </p:nvPr>
        </p:nvSpPr>
        <p:spPr/>
        <p:txBody>
          <a:bodyPr/>
          <a:lstStyle/>
          <a:p>
            <a:fld id="{B36E7EC0-9BE3-5541-9D76-7DE32A6C9D42}" type="slidenum">
              <a:rPr lang="en-US" smtClean="0"/>
              <a:t>50</a:t>
            </a:fld>
            <a:endParaRPr lang="en-US"/>
          </a:p>
        </p:txBody>
      </p:sp>
    </p:spTree>
    <p:extLst>
      <p:ext uri="{BB962C8B-B14F-4D97-AF65-F5344CB8AC3E}">
        <p14:creationId xmlns:p14="http://schemas.microsoft.com/office/powerpoint/2010/main" val="2455921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a:xfrm>
            <a:off x="731520" y="4199466"/>
            <a:ext cx="5852160" cy="49591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solidFill>
                <a:srgbClr val="2C2A2B"/>
              </a:solidFill>
              <a:effectLst/>
              <a:latin typeface="Montserrat" panose="00000500000000000000" pitchFamily="2" charset="0"/>
              <a:ea typeface="Calibri" panose="020F0502020204030204" pitchFamily="34" charset="0"/>
              <a:cs typeface="Arial" panose="020B0604020202020204" pitchFamily="34" charset="0"/>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51</a:t>
            </a:fld>
            <a:endParaRPr lang="en-US"/>
          </a:p>
        </p:txBody>
      </p:sp>
    </p:spTree>
    <p:extLst>
      <p:ext uri="{BB962C8B-B14F-4D97-AF65-F5344CB8AC3E}">
        <p14:creationId xmlns:p14="http://schemas.microsoft.com/office/powerpoint/2010/main" val="2602718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158A-50C4-8A40-7173-9DFF0AB0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A27DC-C22A-A850-DC15-95218B30DAF2}"/>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B69AE1ED-9504-21ED-B89C-34A03C750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a:effectLst/>
              </a:rPr>
              <a:t>More copyright information: https://</a:t>
            </a:r>
            <a:r>
              <a:rPr lang="en-AU" sz="1100" err="1">
                <a:effectLst/>
              </a:rPr>
              <a:t>creativecommons.org</a:t>
            </a:r>
            <a:r>
              <a:rPr lang="en-AU" sz="1100">
                <a:effectLst/>
              </a:rPr>
              <a:t>/licenses/by/4.0/</a:t>
            </a:r>
            <a:r>
              <a:rPr lang="en-AU" sz="1100" err="1">
                <a:effectLst/>
              </a:rPr>
              <a:t>deed.en</a:t>
            </a:r>
            <a:endParaRPr lang="en-US" sz="1100" i="1">
              <a:solidFill>
                <a:srgbClr val="2C2A2B"/>
              </a:solidFill>
            </a:endParaRPr>
          </a:p>
        </p:txBody>
      </p:sp>
      <p:sp>
        <p:nvSpPr>
          <p:cNvPr id="6" name="Slide Number Placeholder 5">
            <a:extLst>
              <a:ext uri="{FF2B5EF4-FFF2-40B4-BE49-F238E27FC236}">
                <a16:creationId xmlns:a16="http://schemas.microsoft.com/office/drawing/2014/main" id="{C7A9BC06-8E16-553E-BA73-F932E495AC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189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854075"/>
            <a:ext cx="4327525" cy="2433638"/>
          </a:xfrm>
        </p:spPr>
      </p:sp>
      <p:sp>
        <p:nvSpPr>
          <p:cNvPr id="3" name="Notes Placeholder 2"/>
          <p:cNvSpPr>
            <a:spLocks noGrp="1"/>
          </p:cNvSpPr>
          <p:nvPr>
            <p:ph type="body" idx="1"/>
          </p:nvPr>
        </p:nvSpPr>
        <p:spPr>
          <a:xfrm>
            <a:off x="731520" y="3467844"/>
            <a:ext cx="5852160" cy="536006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effectLst/>
                <a:latin typeface="Montserrat"/>
                <a:cs typeface="Segoe UI"/>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a:effectLst/>
                <a:latin typeface="Montserrat"/>
                <a:cs typeface="Segoe UI"/>
              </a:rPr>
              <a:t>This slide involves sharing a short </a:t>
            </a:r>
            <a:r>
              <a:rPr lang="en-US" sz="1100">
                <a:latin typeface="Montserrat"/>
                <a:cs typeface="Segoe UI"/>
              </a:rPr>
              <a:t>scenario</a:t>
            </a:r>
            <a:r>
              <a:rPr lang="en-US" sz="1100">
                <a:effectLst/>
                <a:latin typeface="Montserrat"/>
                <a:cs typeface="Segoe UI"/>
              </a:rPr>
              <a:t>. The purpose is to consider the perspectives of students to demonstrate why a consistent whole-school approach is important for student 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a:effectLst/>
                <a:latin typeface="Montserrat"/>
                <a:cs typeface="Segoe UI"/>
              </a:rPr>
              <a:t>Please select one </a:t>
            </a:r>
            <a:r>
              <a:rPr lang="en-US" sz="1100">
                <a:latin typeface="Montserrat"/>
                <a:cs typeface="Segoe UI"/>
              </a:rPr>
              <a:t>scenario</a:t>
            </a:r>
            <a:r>
              <a:rPr lang="en-US" sz="1100">
                <a:effectLst/>
                <a:latin typeface="Montserrat"/>
                <a:cs typeface="Segoe UI"/>
              </a:rPr>
              <a:t> from the options in the facilitator notes to best reflect your context. Delete the others.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a:effectLst/>
                <a:latin typeface="Montserrat"/>
                <a:cs typeface="Segoe UI"/>
              </a:rPr>
              <a:t>You may want to adapt the </a:t>
            </a:r>
            <a:r>
              <a:rPr lang="en-US" sz="1100">
                <a:latin typeface="Montserrat"/>
                <a:cs typeface="Segoe UI"/>
              </a:rPr>
              <a:t>scenario</a:t>
            </a:r>
            <a:r>
              <a:rPr lang="en-US" sz="1100">
                <a:effectLst/>
                <a:latin typeface="Montserrat"/>
                <a:cs typeface="Segoe UI"/>
              </a:rPr>
              <a:t> to better reflect your school.</a:t>
            </a:r>
          </a:p>
          <a:p>
            <a:pPr marL="171450" indent="-171450">
              <a:buFontTx/>
              <a:buChar char="-"/>
              <a:defRPr/>
            </a:pPr>
            <a:r>
              <a:rPr lang="en-US" sz="1100">
                <a:effectLst/>
                <a:latin typeface="Montserrat"/>
                <a:cs typeface="Segoe UI"/>
              </a:rPr>
              <a:t>You may prefer </a:t>
            </a:r>
            <a:r>
              <a:rPr lang="en-US" sz="1100">
                <a:latin typeface="Montserrat"/>
                <a:cs typeface="Segoe UI"/>
              </a:rPr>
              <a:t>to use a</a:t>
            </a:r>
            <a:r>
              <a:rPr lang="en-US" sz="1100">
                <a:effectLst/>
                <a:latin typeface="Montserrat"/>
                <a:cs typeface="Segoe UI"/>
              </a:rPr>
              <a:t> photo from your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effectLst/>
                <a:latin typeface="Montserrat"/>
                <a:cs typeface="Segoe UI"/>
              </a:rPr>
              <a:t>Facilitator notes</a:t>
            </a:r>
          </a:p>
          <a:p>
            <a:pPr>
              <a:defRPr/>
            </a:pPr>
            <a:r>
              <a:rPr lang="en-US" sz="1100" u="sng">
                <a:latin typeface="Montserrat"/>
              </a:rPr>
              <a:t>Scenario 1 (Primary)</a:t>
            </a:r>
            <a:endParaRPr lang="en-US" sz="1100">
              <a:latin typeface="Montserrat"/>
            </a:endParaRPr>
          </a:p>
          <a:p>
            <a:pPr>
              <a:defRPr/>
            </a:pPr>
            <a:r>
              <a:rPr lang="en-US" sz="1100"/>
              <a:t>Meet Adam. In addition to his general classroom, Adam attends specialist classes throughout the week (e.g., Art, PE). Each teacher expects different things, from how students move around the school to how they ask for help. This means Adam has to adjust to each teacher’s expectations and processes, which adds considerably to his cognitive load and distracts him from learning. Sometimes, he gets it wrong and staff members need to redirect Adam. He wants to do the right thing but there is so much for him to remember and it’s different for different teachers. When Adam’s tired or has too much on his mind, he doesn’t respond in the best ways to teachers’ redirections.</a:t>
            </a:r>
          </a:p>
          <a:p>
            <a:pPr>
              <a:defRPr/>
            </a:pPr>
            <a:endParaRPr lang="en-US" sz="1100" b="1">
              <a:latin typeface="Montserra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a:latin typeface="Montserrat"/>
                <a:cs typeface="Segoe UI"/>
              </a:rPr>
              <a:t>Scenario</a:t>
            </a:r>
            <a:r>
              <a:rPr lang="en-US" sz="1100" b="0" u="sng">
                <a:effectLst/>
                <a:latin typeface="Montserrat"/>
                <a:cs typeface="Segoe UI"/>
              </a:rPr>
              <a:t> </a:t>
            </a:r>
            <a:r>
              <a:rPr lang="en-US" sz="1100" u="sng">
                <a:latin typeface="Montserrat"/>
                <a:cs typeface="Segoe UI"/>
              </a:rPr>
              <a:t>2</a:t>
            </a:r>
            <a:r>
              <a:rPr lang="en-US" sz="1100" b="0" u="sng">
                <a:effectLst/>
                <a:latin typeface="Montserrat"/>
                <a:cs typeface="Segoe UI"/>
              </a:rPr>
              <a:t> (Secondary)</a:t>
            </a:r>
          </a:p>
          <a:p>
            <a:pPr>
              <a:defRPr/>
            </a:pPr>
            <a:r>
              <a:rPr lang="en-US" sz="1100">
                <a:effectLst/>
                <a:latin typeface="Montserrat"/>
                <a:cs typeface="Segoe UI"/>
              </a:rPr>
              <a:t>Meet Philippa. Philippa moves from class to class throughout the day. Each teacher expects different things, from how students enter the classroom to how they ask for help. This means Philippa has to adjust to each teacher’s expectations and processes, which adds considerably to her cognitive load and distracts her from learning. Sometimes, she gets it wrong and staff members need to redirect Philippa.</a:t>
            </a:r>
            <a:r>
              <a:rPr lang="en-US" sz="1100">
                <a:latin typeface="Montserrat"/>
                <a:cs typeface="Segoe UI"/>
              </a:rPr>
              <a:t> </a:t>
            </a:r>
            <a:r>
              <a:rPr lang="en-US" sz="1100">
                <a:effectLst/>
                <a:latin typeface="Montserrat"/>
                <a:cs typeface="Segoe UI"/>
              </a:rPr>
              <a:t>She wants to do the right thing but there is so much for her to remember and it’s different for different teachers.</a:t>
            </a:r>
            <a:r>
              <a:rPr lang="en-US" sz="1100">
                <a:latin typeface="Montserrat"/>
                <a:cs typeface="Segoe UI"/>
              </a:rPr>
              <a:t> </a:t>
            </a:r>
            <a:r>
              <a:rPr lang="en-US" sz="1100">
                <a:effectLst/>
                <a:latin typeface="Montserrat"/>
                <a:cs typeface="Segoe UI"/>
              </a:rPr>
              <a:t> When Philippa’s tired or has too much on her mind, she doesn’t respond in the best ways to teachers’ redirections and can give disrespectful looks or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6</a:t>
            </a:fld>
            <a:endParaRPr lang="en-US"/>
          </a:p>
        </p:txBody>
      </p:sp>
    </p:spTree>
    <p:extLst>
      <p:ext uri="{BB962C8B-B14F-4D97-AF65-F5344CB8AC3E}">
        <p14:creationId xmlns:p14="http://schemas.microsoft.com/office/powerpoint/2010/main" val="77873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158A-50C4-8A40-7173-9DFF0AB0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A27DC-C22A-A850-DC15-95218B30DAF2}"/>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B69AE1ED-9504-21ED-B89C-34A03C750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effectLst/>
              </a:rPr>
              <a:t>Facilitator notes</a:t>
            </a:r>
            <a:endParaRPr lang="en-US" sz="1100">
              <a:solidFill>
                <a:srgbClr val="2C2A2B"/>
              </a:solidFill>
            </a:endParaRPr>
          </a:p>
          <a:p>
            <a:r>
              <a:rPr lang="en-US" sz="1100" i="1">
                <a:solidFill>
                  <a:srgbClr val="2C2A2B"/>
                </a:solidFill>
              </a:rPr>
              <a:t>Allow participants time to read.</a:t>
            </a:r>
          </a:p>
          <a:p>
            <a:endParaRPr lang="en-US" sz="1100" i="1">
              <a:solidFill>
                <a:srgbClr val="2C2A2B"/>
              </a:solidFill>
            </a:endParaRPr>
          </a:p>
          <a:p>
            <a:r>
              <a:rPr lang="en-US" sz="1100" i="1" err="1">
                <a:solidFill>
                  <a:srgbClr val="2C2A2B"/>
                </a:solidFill>
              </a:rPr>
              <a:t>Emphasise</a:t>
            </a:r>
            <a:r>
              <a:rPr lang="en-US" sz="1100" i="1">
                <a:solidFill>
                  <a:srgbClr val="2C2A2B"/>
                </a:solidFill>
              </a:rPr>
              <a:t> that this is a shared responsibility.</a:t>
            </a:r>
          </a:p>
        </p:txBody>
      </p:sp>
      <p:sp>
        <p:nvSpPr>
          <p:cNvPr id="6" name="Slide Number Placeholder 5">
            <a:extLst>
              <a:ext uri="{FF2B5EF4-FFF2-40B4-BE49-F238E27FC236}">
                <a16:creationId xmlns:a16="http://schemas.microsoft.com/office/drawing/2014/main" id="{C7A9BC06-8E16-553E-BA73-F932E495AC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01784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158A-50C4-8A40-7173-9DFF0AB0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A27DC-C22A-A850-DC15-95218B30DAF2}"/>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B69AE1ED-9504-21ED-B89C-34A03C750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effectLst/>
              </a:rPr>
              <a:t>Facilitator notes</a:t>
            </a:r>
            <a:endParaRPr lang="en-US" sz="1100">
              <a:solidFill>
                <a:srgbClr val="2C2A2B"/>
              </a:solidFill>
            </a:endParaRPr>
          </a:p>
          <a:p>
            <a:r>
              <a:rPr lang="en-US" sz="1100" i="1">
                <a:solidFill>
                  <a:srgbClr val="2C2A2B"/>
                </a:solidFill>
              </a:rPr>
              <a:t>Allow participants time to read.</a:t>
            </a:r>
          </a:p>
          <a:p>
            <a:endParaRPr lang="en-US" sz="1100" i="1">
              <a:solidFill>
                <a:srgbClr val="2C2A2B"/>
              </a:solidFill>
            </a:endParaRPr>
          </a:p>
          <a:p>
            <a:r>
              <a:rPr lang="en-US" sz="1100" i="0">
                <a:solidFill>
                  <a:srgbClr val="2C2A2B"/>
                </a:solidFill>
              </a:rPr>
              <a:t>There is a cumulative and positive effect when we are consistent in our approach to classroom management.</a:t>
            </a:r>
          </a:p>
          <a:p>
            <a:endParaRPr lang="en-US" sz="1100">
              <a:solidFill>
                <a:srgbClr val="2C2A2B"/>
              </a:solidFill>
            </a:endParaRPr>
          </a:p>
        </p:txBody>
      </p:sp>
      <p:sp>
        <p:nvSpPr>
          <p:cNvPr id="6" name="Slide Number Placeholder 5">
            <a:extLst>
              <a:ext uri="{FF2B5EF4-FFF2-40B4-BE49-F238E27FC236}">
                <a16:creationId xmlns:a16="http://schemas.microsoft.com/office/drawing/2014/main" id="{C7A9BC06-8E16-553E-BA73-F932E495AC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45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54F34-9DF8-9EFE-4004-FF99017FF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9D229-C71F-429F-119D-9DF12D4C6E3D}"/>
              </a:ext>
            </a:extLst>
          </p:cNvPr>
          <p:cNvSpPr>
            <a:spLocks noGrp="1" noRot="1" noChangeAspect="1"/>
          </p:cNvSpPr>
          <p:nvPr>
            <p:ph type="sldImg"/>
          </p:nvPr>
        </p:nvSpPr>
        <p:spPr>
          <a:xfrm>
            <a:off x="777875" y="823913"/>
            <a:ext cx="5759450" cy="3240087"/>
          </a:xfrm>
        </p:spPr>
      </p:sp>
      <p:sp>
        <p:nvSpPr>
          <p:cNvPr id="3" name="Notes Placeholder 2">
            <a:extLst>
              <a:ext uri="{FF2B5EF4-FFF2-40B4-BE49-F238E27FC236}">
                <a16:creationId xmlns:a16="http://schemas.microsoft.com/office/drawing/2014/main" id="{6E86A4D6-A3AF-E220-523C-6322C29ADB06}"/>
              </a:ext>
            </a:extLst>
          </p:cNvPr>
          <p:cNvSpPr>
            <a:spLocks noGrp="1"/>
          </p:cNvSpPr>
          <p:nvPr>
            <p:ph type="body" idx="1"/>
          </p:nvPr>
        </p:nvSpPr>
        <p:spPr>
          <a:xfrm>
            <a:off x="731520" y="4079604"/>
            <a:ext cx="5852160" cy="4099844"/>
          </a:xfrm>
        </p:spPr>
        <p:txBody>
          <a:bodyPr/>
          <a:lstStyle/>
          <a:p>
            <a:r>
              <a:rPr lang="en-US" sz="1100" b="1">
                <a:latin typeface="Montserrat"/>
              </a:rPr>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Montserrat"/>
              </a:rPr>
              <a:t>Read the whole-school approaches section (p. 22) of AERO’s </a:t>
            </a:r>
            <a:r>
              <a:rPr lang="en-US" sz="1100" b="0" i="0">
                <a:effectLst/>
                <a:latin typeface="Montserrat"/>
              </a:rPr>
              <a:t>Effectively Managing Classrooms to Create Safe and Supportive Learning Environments discussion paper. https://</a:t>
            </a:r>
            <a:r>
              <a:rPr lang="en-US" sz="1100" b="0" i="0" err="1">
                <a:effectLst/>
                <a:latin typeface="Montserrat"/>
              </a:rPr>
              <a:t>www.edresearch.edu.au</a:t>
            </a:r>
            <a:r>
              <a:rPr lang="en-US" sz="1100" b="0" i="0">
                <a:effectLst/>
                <a:latin typeface="Montserrat"/>
              </a:rPr>
              <a:t>/research/research-reports/effectively-managing-classrooms-create-safe-and-supportive-learning-environments</a:t>
            </a:r>
          </a:p>
          <a:p>
            <a:endParaRPr lang="en-US" sz="1100" b="0"/>
          </a:p>
          <a:p>
            <a:r>
              <a:rPr lang="en-US" sz="1100" b="1">
                <a:latin typeface="Montserrat"/>
              </a:rPr>
              <a:t>Facilitator notes</a:t>
            </a:r>
            <a:endParaRPr lang="en-US" sz="1100">
              <a:latin typeface="Montserrat"/>
            </a:endParaRPr>
          </a:p>
          <a:p>
            <a:r>
              <a:rPr lang="en-US" sz="1100">
                <a:latin typeface="Montserrat"/>
              </a:rPr>
              <a:t>Well-designed, clearly communicated and consistent </a:t>
            </a:r>
            <a:r>
              <a:rPr lang="en-AU" sz="1100" noProof="0">
                <a:latin typeface="Montserrat"/>
              </a:rPr>
              <a:t>behaviour</a:t>
            </a:r>
            <a:r>
              <a:rPr lang="en-US" sz="1100">
                <a:latin typeface="Montserrat"/>
              </a:rPr>
              <a:t> expectations that are maintained across our school with shared understanding and practice, help to promote safety, support individual teachers and create a learning environment where our teachers can teach and our students can learn.</a:t>
            </a:r>
            <a:endParaRPr lang="en-US" sz="1100">
              <a:latin typeface="Montserrat"/>
              <a:ea typeface="Calibri"/>
              <a:cs typeface="Calibri"/>
            </a:endParaRPr>
          </a:p>
          <a:p>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a:latin typeface="Montserrat"/>
              </a:rPr>
              <a:t>Unclear or inconsistent behaviour expectations, routines and rules can take our students’ focus away from their learning and hinder the development of positive relationships.</a:t>
            </a:r>
            <a:r>
              <a:rPr lang="en-US" sz="1100">
                <a:latin typeface="Montserra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0"/>
          </a:p>
          <a:p>
            <a:pPr marL="0" indent="0">
              <a:buFont typeface="Arial" panose="020B0604020202020204" pitchFamily="34" charset="0"/>
              <a:buNone/>
            </a:pPr>
            <a:r>
              <a:rPr lang="en-US" sz="1100" i="1">
                <a:latin typeface="Montserrat"/>
              </a:rPr>
              <a:t>Remind participants of the scenario you shared (Philippa or Adam).</a:t>
            </a:r>
            <a:endParaRPr lang="en-US" sz="1100" i="1">
              <a:latin typeface="Montserrat"/>
              <a:ea typeface="Calibri"/>
              <a:cs typeface="Calibri"/>
            </a:endParaRPr>
          </a:p>
          <a:p>
            <a:pPr marL="0" indent="0">
              <a:buFont typeface="Arial" panose="020B0604020202020204" pitchFamily="34" charset="0"/>
              <a:buNone/>
            </a:pPr>
            <a:endParaRPr lang="en-US" sz="1100" i="1"/>
          </a:p>
          <a:p>
            <a:r>
              <a:rPr lang="en-US" sz="1100" i="0">
                <a:latin typeface="Montserrat"/>
              </a:rPr>
              <a:t>When we teach </a:t>
            </a:r>
            <a:r>
              <a:rPr lang="en-US" sz="1100" i="0" err="1">
                <a:latin typeface="Montserrat"/>
              </a:rPr>
              <a:t>behaviours</a:t>
            </a:r>
            <a:r>
              <a:rPr lang="en-US" sz="1100" i="0">
                <a:latin typeface="Montserrat"/>
              </a:rPr>
              <a:t> and routines consistently across our school, our students learn them to the point that they become unconscious and automatic. This reduces the cognitive load involved in meeting behaviour expectations so our students can be more focused on learning.</a:t>
            </a:r>
            <a:r>
              <a:rPr lang="en-US" sz="1100">
                <a:latin typeface="Montserrat"/>
              </a:rPr>
              <a:t> </a:t>
            </a:r>
          </a:p>
        </p:txBody>
      </p:sp>
      <p:sp>
        <p:nvSpPr>
          <p:cNvPr id="6" name="Slide Number Placeholder 5">
            <a:extLst>
              <a:ext uri="{FF2B5EF4-FFF2-40B4-BE49-F238E27FC236}">
                <a16:creationId xmlns:a16="http://schemas.microsoft.com/office/drawing/2014/main" id="{8B0FC148-208A-53FC-0E74-DEC510EE1B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59456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612C-E93C-910B-9BBC-D0EFD9B15523}"/>
              </a:ext>
            </a:extLst>
          </p:cNvPr>
          <p:cNvSpPr>
            <a:spLocks noGrp="1"/>
          </p:cNvSpPr>
          <p:nvPr>
            <p:ph type="title" hasCustomPrompt="1"/>
          </p:nvPr>
        </p:nvSpPr>
        <p:spPr>
          <a:xfrm>
            <a:off x="610744" y="524348"/>
            <a:ext cx="10946256" cy="5663509"/>
          </a:xfrm>
        </p:spPr>
        <p:txBody>
          <a:bodyPr>
            <a:normAutofit/>
          </a:bodyPr>
          <a:lstStyle>
            <a:lvl1pPr>
              <a:defRPr sz="5400" b="1">
                <a:latin typeface="Montserrat" panose="00000500000000000000" pitchFamily="2" charset="0"/>
              </a:defRPr>
            </a:lvl1pPr>
          </a:lstStyle>
          <a:p>
            <a:r>
              <a:rPr lang="en-AU" dirty="0"/>
              <a:t>F</a:t>
            </a:r>
            <a:r>
              <a:rPr lang="en-US" dirty="0" err="1"/>
              <a:t>irst</a:t>
            </a:r>
            <a:r>
              <a:rPr lang="en-US" dirty="0"/>
              <a:t> page title</a:t>
            </a:r>
          </a:p>
        </p:txBody>
      </p:sp>
      <p:sp>
        <p:nvSpPr>
          <p:cNvPr id="3" name="Date Placeholder 2">
            <a:extLst>
              <a:ext uri="{FF2B5EF4-FFF2-40B4-BE49-F238E27FC236}">
                <a16:creationId xmlns:a16="http://schemas.microsoft.com/office/drawing/2014/main" id="{517C84A2-435A-B7DB-247D-B03CC2B20A4E}"/>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7A1771B7-5BD8-72BD-96CC-23D6A5426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24E169-DE01-7F00-E4D0-7AC35ECF972C}"/>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263475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navy background white lin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 name="Title 6">
            <a:extLst>
              <a:ext uri="{FF2B5EF4-FFF2-40B4-BE49-F238E27FC236}">
                <a16:creationId xmlns:a16="http://schemas.microsoft.com/office/drawing/2014/main" id="{0168010B-2582-F39A-01FB-EBCA55341B2B}"/>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64ADAE1A-FC2E-81A6-4E05-1543E28BD9CF}"/>
              </a:ext>
            </a:extLst>
          </p:cNvPr>
          <p:cNvSpPr>
            <a:spLocks noGrp="1"/>
          </p:cNvSpPr>
          <p:nvPr>
            <p:ph type="dt" sz="half" idx="10"/>
          </p:nvPr>
        </p:nvSpPr>
        <p:spPr/>
        <p:txBody>
          <a:bodyPr/>
          <a:lstStyle>
            <a:lvl1pPr>
              <a:defRPr>
                <a:solidFill>
                  <a:schemeClr val="tx1"/>
                </a:solidFill>
              </a:defRPr>
            </a:lvl1p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93401E68-96FE-DE28-2B20-F127EA3E58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1C1E7E-9DFE-6732-41FD-6B407F546BE7}"/>
              </a:ext>
            </a:extLst>
          </p:cNvPr>
          <p:cNvSpPr>
            <a:spLocks noGrp="1"/>
          </p:cNvSpPr>
          <p:nvPr>
            <p:ph type="sldNum" sz="quarter" idx="12"/>
          </p:nvPr>
        </p:nvSpPr>
        <p:spPr/>
        <p:txBody>
          <a:bodyPr/>
          <a:lstStyle>
            <a:lvl1pPr>
              <a:defRPr>
                <a:solidFill>
                  <a:schemeClr val="tx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1597693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E1299C-E285-A2B1-3FD3-9C6F07304549}"/>
              </a:ext>
            </a:extLst>
          </p:cNvPr>
          <p:cNvSpPr/>
          <p:nvPr userDrawn="1"/>
        </p:nvSpPr>
        <p:spPr>
          <a:xfrm>
            <a:off x="0" y="0"/>
            <a:ext cx="12192000" cy="6858000"/>
          </a:xfrm>
          <a:prstGeom prst="rect">
            <a:avLst/>
          </a:prstGeom>
          <a:gradFill flip="none" rotWithShape="1">
            <a:gsLst>
              <a:gs pos="0">
                <a:schemeClr val="accent4">
                  <a:alpha val="93000"/>
                </a:schemeClr>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190D607E-F8F6-5BB3-DAB5-F5CCEDFBECA5}"/>
              </a:ext>
            </a:extLst>
          </p:cNvPr>
          <p:cNvSpPr>
            <a:spLocks noGrp="1"/>
          </p:cNvSpPr>
          <p:nvPr>
            <p:ph type="pic" sz="quarter" idx="10" hasCustomPrompt="1"/>
          </p:nvPr>
        </p:nvSpPr>
        <p:spPr>
          <a:xfrm>
            <a:off x="5451629" y="867200"/>
            <a:ext cx="1288742" cy="1225775"/>
          </a:xfrm>
        </p:spPr>
        <p:txBody>
          <a:bodyPr anchor="ctr" anchorCtr="0">
            <a:normAutofit/>
          </a:bodyPr>
          <a:lstStyle>
            <a:lvl1pPr algn="ctr">
              <a:defRPr sz="1600" b="0" i="0">
                <a:solidFill>
                  <a:schemeClr val="bg1"/>
                </a:solidFill>
                <a:latin typeface="Montserrat" pitchFamily="2" charset="77"/>
              </a:defRPr>
            </a:lvl1pPr>
          </a:lstStyle>
          <a:p>
            <a:r>
              <a:rPr lang="en-AU"/>
              <a:t>Insert crest or logo</a:t>
            </a:r>
          </a:p>
        </p:txBody>
      </p:sp>
      <p:sp>
        <p:nvSpPr>
          <p:cNvPr id="4" name="Title 6">
            <a:extLst>
              <a:ext uri="{FF2B5EF4-FFF2-40B4-BE49-F238E27FC236}">
                <a16:creationId xmlns:a16="http://schemas.microsoft.com/office/drawing/2014/main" id="{3328FD60-3CC2-9694-84AF-AEE0EB7C1920}"/>
              </a:ext>
            </a:extLst>
          </p:cNvPr>
          <p:cNvSpPr>
            <a:spLocks noGrp="1"/>
          </p:cNvSpPr>
          <p:nvPr>
            <p:ph type="title" hasCustomPrompt="1"/>
          </p:nvPr>
        </p:nvSpPr>
        <p:spPr>
          <a:xfrm>
            <a:off x="1803364" y="2568236"/>
            <a:ext cx="8585271" cy="2195675"/>
          </a:xfrm>
          <a:prstGeom prst="rect">
            <a:avLst/>
          </a:prstGeom>
        </p:spPr>
        <p:txBody>
          <a:bodyPr>
            <a:normAutofit/>
          </a:bodyPr>
          <a:lstStyle>
            <a:lvl1pPr algn="ctr">
              <a:defRPr sz="4800" spc="0" baseline="0">
                <a:solidFill>
                  <a:schemeClr val="bg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725FF365-2E32-6FC5-6509-493EB4CCFF63}"/>
              </a:ext>
            </a:extLst>
          </p:cNvPr>
          <p:cNvSpPr>
            <a:spLocks noGrp="1"/>
          </p:cNvSpPr>
          <p:nvPr>
            <p:ph type="dt" sz="half" idx="11"/>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6" name="Footer Placeholder 5">
            <a:extLst>
              <a:ext uri="{FF2B5EF4-FFF2-40B4-BE49-F238E27FC236}">
                <a16:creationId xmlns:a16="http://schemas.microsoft.com/office/drawing/2014/main" id="{F2655586-A365-E126-90E6-42C7575450D4}"/>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F1BCC4E5-0E9B-867B-E269-1894A01C584B}"/>
              </a:ext>
            </a:extLst>
          </p:cNvPr>
          <p:cNvSpPr>
            <a:spLocks noGrp="1"/>
          </p:cNvSpPr>
          <p:nvPr>
            <p:ph type="sldNum" sz="quarter" idx="13"/>
          </p:nvPr>
        </p:nvSpPr>
        <p:spPr/>
        <p:txBody>
          <a:bodyPr/>
          <a:lstStyle>
            <a:lvl1pPr>
              <a:defRPr>
                <a:solidFill>
                  <a:schemeClr val="bg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270781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gradient background">
    <p:bg>
      <p:bgPr>
        <a:solidFill>
          <a:srgbClr val="01838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345CF-E416-874D-3B8A-890FFDE9B701}"/>
              </a:ext>
            </a:extLst>
          </p:cNvPr>
          <p:cNvSpPr/>
          <p:nvPr userDrawn="1"/>
        </p:nvSpPr>
        <p:spPr>
          <a:xfrm>
            <a:off x="0" y="0"/>
            <a:ext cx="12192000" cy="6858000"/>
          </a:xfrm>
          <a:prstGeom prst="rect">
            <a:avLst/>
          </a:prstGeom>
          <a:gradFill flip="none" rotWithShape="1">
            <a:gsLst>
              <a:gs pos="0">
                <a:schemeClr val="accent4">
                  <a:alpha val="93000"/>
                </a:schemeClr>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FA9747C-75B7-E7F0-C26F-94868C3763D3}"/>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bg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9B195A3F-7E5B-0948-1C16-80A9E150619A}"/>
              </a:ext>
            </a:extLst>
          </p:cNvPr>
          <p:cNvSpPr>
            <a:spLocks noGrp="1"/>
          </p:cNvSpPr>
          <p:nvPr>
            <p:ph type="dt" sz="half" idx="10"/>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DF8BC93A-FAC2-547A-B22F-A38356FDE3A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B1710F9-3B22-62A9-8172-FD6E98BFE0D4}"/>
              </a:ext>
            </a:extLst>
          </p:cNvPr>
          <p:cNvSpPr>
            <a:spLocks noGrp="1"/>
          </p:cNvSpPr>
          <p:nvPr>
            <p:ph type="sldNum" sz="quarter" idx="12"/>
          </p:nvPr>
        </p:nvSpPr>
        <p:spPr/>
        <p:txBody>
          <a:bodyPr/>
          <a:lstStyle>
            <a:lvl1pPr>
              <a:defRPr>
                <a:solidFill>
                  <a:schemeClr val="bg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1398465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29CBC331-4DD0-48E4-B7D8-6882652576A9}"/>
              </a:ext>
            </a:extLst>
          </p:cNvPr>
          <p:cNvSpPr>
            <a:spLocks noGrp="1"/>
          </p:cNvSpPr>
          <p:nvPr>
            <p:ph type="pic" sz="quarter" idx="11"/>
          </p:nvPr>
        </p:nvSpPr>
        <p:spPr>
          <a:xfrm>
            <a:off x="0" y="0"/>
            <a:ext cx="12192000" cy="6858000"/>
          </a:xfrm>
          <a:prstGeom prst="rect">
            <a:avLst/>
          </a:prstGeo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438487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AERO information">
    <p:bg>
      <p:bgPr>
        <a:solidFill>
          <a:srgbClr val="F2EAE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FAEE1-D31E-AD43-8380-78EF771C6312}"/>
              </a:ext>
            </a:extLst>
          </p:cNvPr>
          <p:cNvSpPr txBox="1"/>
          <p:nvPr userDrawn="1"/>
        </p:nvSpPr>
        <p:spPr>
          <a:xfrm>
            <a:off x="5340096"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5" name="TextBox 14">
            <a:extLst>
              <a:ext uri="{FF2B5EF4-FFF2-40B4-BE49-F238E27FC236}">
                <a16:creationId xmlns:a16="http://schemas.microsoft.com/office/drawing/2014/main" id="{46A106D2-2836-B842-AE3C-6461B28C06C5}"/>
              </a:ext>
            </a:extLst>
          </p:cNvPr>
          <p:cNvSpPr txBox="1"/>
          <p:nvPr userDrawn="1"/>
        </p:nvSpPr>
        <p:spPr>
          <a:xfrm>
            <a:off x="1161288" y="2039112"/>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pic>
        <p:nvPicPr>
          <p:cNvPr id="14" name="Picture 13" descr="This is a resource template created by the Australian Education Research Organisation (AERO) to support teachers and school leaders to create safe and supportive learning environments through effective classroom management.&#10;&#10;AERO acknowledges this resource was made possible by funding from the Australian Government Department of Education through the Engaged Classrooms Through Effective Classroom Management Program.&#10;&#10;CC BY 4.0, except for photographs, the organisation’s logo, branding and trademarks, and content or material provided by third parties, where CC BY 4.0 permissions have not been granted. Published September 2024.">
            <a:extLst>
              <a:ext uri="{FF2B5EF4-FFF2-40B4-BE49-F238E27FC236}">
                <a16:creationId xmlns:a16="http://schemas.microsoft.com/office/drawing/2014/main" id="{9BD3B6BE-2631-1B43-135B-32FA73A339E3}"/>
              </a:ext>
            </a:extLst>
          </p:cNvPr>
          <p:cNvPicPr>
            <a:picLocks noChangeAspect="1"/>
          </p:cNvPicPr>
          <p:nvPr userDrawn="1"/>
        </p:nvPicPr>
        <p:blipFill>
          <a:blip r:embed="rId2"/>
          <a:stretch>
            <a:fillRect/>
          </a:stretch>
        </p:blipFill>
        <p:spPr>
          <a:xfrm>
            <a:off x="0" y="-2883"/>
            <a:ext cx="12192000" cy="6863766"/>
          </a:xfrm>
          <a:prstGeom prst="rect">
            <a:avLst/>
          </a:prstGeom>
        </p:spPr>
      </p:pic>
    </p:spTree>
    <p:extLst>
      <p:ext uri="{BB962C8B-B14F-4D97-AF65-F5344CB8AC3E}">
        <p14:creationId xmlns:p14="http://schemas.microsoft.com/office/powerpoint/2010/main" val="18456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of country title only">
    <p:bg>
      <p:bgPr>
        <a:gradFill flip="none" rotWithShape="1">
          <a:gsLst>
            <a:gs pos="0">
              <a:schemeClr val="accent2"/>
            </a:gs>
            <a:gs pos="100000">
              <a:schemeClr val="accent1">
                <a:alpha val="9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FAEE1-D31E-AD43-8380-78EF771C6312}"/>
              </a:ext>
            </a:extLst>
          </p:cNvPr>
          <p:cNvSpPr txBox="1"/>
          <p:nvPr userDrawn="1"/>
        </p:nvSpPr>
        <p:spPr>
          <a:xfrm>
            <a:off x="5340096"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5" name="TextBox 14">
            <a:extLst>
              <a:ext uri="{FF2B5EF4-FFF2-40B4-BE49-F238E27FC236}">
                <a16:creationId xmlns:a16="http://schemas.microsoft.com/office/drawing/2014/main" id="{46A106D2-2836-B842-AE3C-6461B28C06C5}"/>
              </a:ext>
            </a:extLst>
          </p:cNvPr>
          <p:cNvSpPr txBox="1"/>
          <p:nvPr userDrawn="1"/>
        </p:nvSpPr>
        <p:spPr>
          <a:xfrm>
            <a:off x="1161288" y="2039112"/>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5" name="Title 4">
            <a:extLst>
              <a:ext uri="{FF2B5EF4-FFF2-40B4-BE49-F238E27FC236}">
                <a16:creationId xmlns:a16="http://schemas.microsoft.com/office/drawing/2014/main" id="{DCB756EE-B21B-DD51-4613-1FCF9F506192}"/>
              </a:ext>
            </a:extLst>
          </p:cNvPr>
          <p:cNvSpPr>
            <a:spLocks noGrp="1"/>
          </p:cNvSpPr>
          <p:nvPr>
            <p:ph type="title" hasCustomPrompt="1"/>
          </p:nvPr>
        </p:nvSpPr>
        <p:spPr/>
        <p:txBody>
          <a:bodyPr/>
          <a:lstStyle>
            <a:lvl1pPr>
              <a:defRPr>
                <a:solidFill>
                  <a:schemeClr val="bg1"/>
                </a:solidFill>
              </a:defRPr>
            </a:lvl1pPr>
          </a:lstStyle>
          <a:p>
            <a:r>
              <a:rPr lang="en-US" dirty="0"/>
              <a:t>Acknowledgement of Country</a:t>
            </a:r>
          </a:p>
        </p:txBody>
      </p:sp>
      <p:sp>
        <p:nvSpPr>
          <p:cNvPr id="6" name="Date Placeholder 5">
            <a:extLst>
              <a:ext uri="{FF2B5EF4-FFF2-40B4-BE49-F238E27FC236}">
                <a16:creationId xmlns:a16="http://schemas.microsoft.com/office/drawing/2014/main" id="{D26510DA-C5D2-799B-8E48-9178ED72A2B8}"/>
              </a:ext>
            </a:extLst>
          </p:cNvPr>
          <p:cNvSpPr>
            <a:spLocks noGrp="1"/>
          </p:cNvSpPr>
          <p:nvPr>
            <p:ph type="dt" sz="half" idx="11"/>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7" name="Footer Placeholder 6">
            <a:extLst>
              <a:ext uri="{FF2B5EF4-FFF2-40B4-BE49-F238E27FC236}">
                <a16:creationId xmlns:a16="http://schemas.microsoft.com/office/drawing/2014/main" id="{A8EE7318-6961-9601-913F-970A909F58E0}"/>
              </a:ext>
            </a:extLst>
          </p:cNvPr>
          <p:cNvSpPr>
            <a:spLocks noGrp="1"/>
          </p:cNvSpPr>
          <p:nvPr>
            <p:ph type="ftr" sz="quarter" idx="12"/>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D2BF5EB9-8B3B-BD88-7175-2071B0F3AF24}"/>
              </a:ext>
            </a:extLst>
          </p:cNvPr>
          <p:cNvSpPr>
            <a:spLocks noGrp="1"/>
          </p:cNvSpPr>
          <p:nvPr>
            <p:ph type="sldNum" sz="quarter" idx="13"/>
          </p:nvPr>
        </p:nvSpPr>
        <p:spPr/>
        <p:txBody>
          <a:bodyPr/>
          <a:lstStyle>
            <a:lvl1pPr>
              <a:defRPr>
                <a:solidFill>
                  <a:schemeClr val="bg1"/>
                </a:solidFill>
              </a:defRPr>
            </a:lvl1pPr>
          </a:lstStyle>
          <a:p>
            <a:fld id="{961FB7A9-0B83-4292-B353-7A7E1D9DA804}" type="slidenum">
              <a:rPr lang="en-US" smtClean="0"/>
              <a:pPr/>
              <a:t>‹#›</a:t>
            </a:fld>
            <a:endParaRPr lang="en-US"/>
          </a:p>
        </p:txBody>
      </p:sp>
      <p:sp>
        <p:nvSpPr>
          <p:cNvPr id="9" name="Text Placeholder 4">
            <a:extLst>
              <a:ext uri="{FF2B5EF4-FFF2-40B4-BE49-F238E27FC236}">
                <a16:creationId xmlns:a16="http://schemas.microsoft.com/office/drawing/2014/main" id="{C1DB7C82-0259-38DC-6FD4-429188EB0A13}"/>
              </a:ext>
            </a:extLst>
          </p:cNvPr>
          <p:cNvSpPr>
            <a:spLocks noGrp="1"/>
          </p:cNvSpPr>
          <p:nvPr>
            <p:ph type="body" sz="quarter" idx="14" hasCustomPrompt="1"/>
          </p:nvPr>
        </p:nvSpPr>
        <p:spPr>
          <a:xfrm>
            <a:off x="2343150" y="2195513"/>
            <a:ext cx="7505700" cy="3141662"/>
          </a:xfrm>
        </p:spPr>
        <p:txBody>
          <a:bodyPr anchor="ctr" anchorCtr="0">
            <a:normAutofit/>
          </a:bodyPr>
          <a:lstStyle>
            <a:lvl1pPr algn="ctr">
              <a:defRPr sz="2000">
                <a:solidFill>
                  <a:schemeClr val="bg1"/>
                </a:solidFill>
              </a:defRPr>
            </a:lvl1pPr>
          </a:lstStyle>
          <a:p>
            <a:r>
              <a:rPr lang="en-AU" dirty="0"/>
              <a:t>Type your Acknowledgement here.</a:t>
            </a:r>
            <a:endParaRPr lang="en-US" dirty="0"/>
          </a:p>
        </p:txBody>
      </p:sp>
    </p:spTree>
    <p:extLst>
      <p:ext uri="{BB962C8B-B14F-4D97-AF65-F5344CB8AC3E}">
        <p14:creationId xmlns:p14="http://schemas.microsoft.com/office/powerpoint/2010/main" val="406712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hite background teal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 name="Title 6">
            <a:extLst>
              <a:ext uri="{FF2B5EF4-FFF2-40B4-BE49-F238E27FC236}">
                <a16:creationId xmlns:a16="http://schemas.microsoft.com/office/drawing/2014/main" id="{20DB9035-82C6-A206-FC5C-D94CCD406A81}"/>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4" name="Date Placeholder 3">
            <a:extLst>
              <a:ext uri="{FF2B5EF4-FFF2-40B4-BE49-F238E27FC236}">
                <a16:creationId xmlns:a16="http://schemas.microsoft.com/office/drawing/2014/main" id="{A8FE9663-20B6-87EC-03A0-718DBE089F33}"/>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5" name="Footer Placeholder 4">
            <a:extLst>
              <a:ext uri="{FF2B5EF4-FFF2-40B4-BE49-F238E27FC236}">
                <a16:creationId xmlns:a16="http://schemas.microsoft.com/office/drawing/2014/main" id="{21BAF2EB-C5E7-0B2C-F7A3-9BC66FEE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0C0AA-8B4E-239A-7AB2-45377F3C3F9E}"/>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1658731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8A1F9C62-244A-1E82-8903-F84EF1DE40BF}"/>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2" name="Date Placeholder 1">
            <a:extLst>
              <a:ext uri="{FF2B5EF4-FFF2-40B4-BE49-F238E27FC236}">
                <a16:creationId xmlns:a16="http://schemas.microsoft.com/office/drawing/2014/main" id="{C39D78DF-2BF9-6D6B-2126-9802001937B8}"/>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748D11FC-A5E8-2126-A69A-E4BA9DB0D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492E1-B578-0478-6D2A-69B0AB06C00E}"/>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1187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al underline + beige background">
    <p:bg>
      <p:bgPr>
        <a:solidFill>
          <a:srgbClr val="F2EAE0"/>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68D6A5C-3A57-120A-1005-BAE17D6CEA66}"/>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6" name="Rectangle 5">
            <a:extLst>
              <a:ext uri="{FF2B5EF4-FFF2-40B4-BE49-F238E27FC236}">
                <a16:creationId xmlns:a16="http://schemas.microsoft.com/office/drawing/2014/main" id="{E386A526-87ED-AB51-531A-AF1F187CA5B1}"/>
              </a:ext>
            </a:extLst>
          </p:cNvPr>
          <p:cNvSpPr/>
          <p:nvPr userDrawn="1"/>
        </p:nvSpPr>
        <p:spPr>
          <a:xfrm>
            <a:off x="741280" y="1413511"/>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 name="Date Placeholder 1">
            <a:extLst>
              <a:ext uri="{FF2B5EF4-FFF2-40B4-BE49-F238E27FC236}">
                <a16:creationId xmlns:a16="http://schemas.microsoft.com/office/drawing/2014/main" id="{A8C70606-B288-8F99-A80A-8C58E403BBCA}"/>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72A63F7F-CE27-B0A7-2FC6-5F6AC1B85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93F289-EF2B-BE01-53AE-4553375A687C}"/>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3618130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eige background">
    <p:bg>
      <p:bgPr>
        <a:solidFill>
          <a:srgbClr val="F2EAE0"/>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68D6A5C-3A57-120A-1005-BAE17D6CEA66}"/>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2" name="Date Placeholder 1">
            <a:extLst>
              <a:ext uri="{FF2B5EF4-FFF2-40B4-BE49-F238E27FC236}">
                <a16:creationId xmlns:a16="http://schemas.microsoft.com/office/drawing/2014/main" id="{811A8C5F-2355-E75F-4A02-2ABD8A6BF5FC}"/>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C01144E0-6003-ABBB-CC51-EFB5B616C9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A69EE-6B1C-3BB7-0A7C-C94B22DB0409}"/>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2826692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colour slide">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8A1F9C62-244A-1E82-8903-F84EF1DE40BF}"/>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12" name="TextBox 11">
            <a:extLst>
              <a:ext uri="{FF2B5EF4-FFF2-40B4-BE49-F238E27FC236}">
                <a16:creationId xmlns:a16="http://schemas.microsoft.com/office/drawing/2014/main" id="{AB75523D-0161-2DA6-5DD1-4D85BBD65D57}"/>
              </a:ext>
              <a:ext uri="{C183D7F6-B498-43B3-948B-1728B52AA6E4}">
                <adec:decorative xmlns:adec="http://schemas.microsoft.com/office/drawing/2017/decorative" val="1"/>
              </a:ext>
            </a:extLst>
          </p:cNvPr>
          <p:cNvSpPr txBox="1"/>
          <p:nvPr userDrawn="1"/>
        </p:nvSpPr>
        <p:spPr>
          <a:xfrm>
            <a:off x="0" y="3429000"/>
            <a:ext cx="12192000" cy="3429000"/>
          </a:xfrm>
          <a:prstGeom prst="rect">
            <a:avLst/>
          </a:prstGeom>
          <a:solidFill>
            <a:srgbClr val="F2EAE0"/>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tIns="0" rIns="720000" bIns="0" rtlCol="0" anchor="ctr"/>
          <a:lstStyle>
            <a:defPPr>
              <a:defRPr lang="en-US"/>
            </a:defPPr>
            <a:lvl1pPr>
              <a:lnSpc>
                <a:spcPct val="150000"/>
              </a:lnSpc>
              <a:spcAft>
                <a:spcPts val="3600"/>
              </a:spcAft>
              <a:defRPr sz="2000">
                <a:solidFill>
                  <a:srgbClr val="002F5E"/>
                </a:solidFill>
                <a:latin typeface="Montserrat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spcAft>
                <a:spcPts val="0"/>
              </a:spcAft>
            </a:pPr>
            <a:endParaRPr lang="en-US" sz="1600">
              <a:solidFill>
                <a:schemeClr val="bg1"/>
              </a:solidFill>
              <a:latin typeface="+mj-lt"/>
            </a:endParaRPr>
          </a:p>
        </p:txBody>
      </p:sp>
      <p:sp>
        <p:nvSpPr>
          <p:cNvPr id="2" name="Date Placeholder 1">
            <a:extLst>
              <a:ext uri="{FF2B5EF4-FFF2-40B4-BE49-F238E27FC236}">
                <a16:creationId xmlns:a16="http://schemas.microsoft.com/office/drawing/2014/main" id="{10FA79C5-53CE-C95A-065C-2D8E80D9C02A}"/>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E62773FD-953A-AB01-11DA-6D6664EFEE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8B6A9A-0E3E-BC8B-7A9D-C0319B3DC3C6}"/>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1879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eal background white line">
    <p:bg>
      <p:bgPr>
        <a:solidFill>
          <a:srgbClr val="01838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Title 6">
            <a:extLst>
              <a:ext uri="{FF2B5EF4-FFF2-40B4-BE49-F238E27FC236}">
                <a16:creationId xmlns:a16="http://schemas.microsoft.com/office/drawing/2014/main" id="{F9D60F97-4F9D-6DDC-E046-79635993C0FE}"/>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bg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971F2FA5-B1B9-35B7-D856-6DCFCCAB6C91}"/>
              </a:ext>
            </a:extLst>
          </p:cNvPr>
          <p:cNvSpPr>
            <a:spLocks noGrp="1"/>
          </p:cNvSpPr>
          <p:nvPr>
            <p:ph type="dt" sz="half" idx="10"/>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D569AC88-AAC6-EAAB-85FB-6C1D0E65338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ABAAD8D1-8AD3-70A6-DDE3-C1364428F16C}"/>
              </a:ext>
            </a:extLst>
          </p:cNvPr>
          <p:cNvSpPr>
            <a:spLocks noGrp="1"/>
          </p:cNvSpPr>
          <p:nvPr>
            <p:ph type="sldNum" sz="quarter" idx="12"/>
          </p:nvPr>
        </p:nvSpPr>
        <p:spPr/>
        <p:txBody>
          <a:bodyPr/>
          <a:lstStyle>
            <a:lvl1pPr>
              <a:defRPr>
                <a:solidFill>
                  <a:schemeClr val="bg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1086974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eal background and textbox">
    <p:bg>
      <p:bgPr>
        <a:solidFill>
          <a:srgbClr val="01838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43BE73-9F53-4B62-873C-CE7ADCBA46CE}"/>
              </a:ext>
            </a:extLst>
          </p:cNvPr>
          <p:cNvSpPr>
            <a:spLocks noGrp="1"/>
          </p:cNvSpPr>
          <p:nvPr>
            <p:ph type="pic" sz="quarter" idx="10"/>
          </p:nvPr>
        </p:nvSpPr>
        <p:spPr>
          <a:xfrm>
            <a:off x="652990" y="1686088"/>
            <a:ext cx="4562475" cy="4264922"/>
          </a:xfrm>
          <a:custGeom>
            <a:avLst/>
            <a:gdLst>
              <a:gd name="connsiteX0" fmla="*/ 0 w 4562475"/>
              <a:gd name="connsiteY0" fmla="*/ 0 h 4264922"/>
              <a:gd name="connsiteX1" fmla="*/ 4562475 w 4562475"/>
              <a:gd name="connsiteY1" fmla="*/ 0 h 4264922"/>
              <a:gd name="connsiteX2" fmla="*/ 4562475 w 4562475"/>
              <a:gd name="connsiteY2" fmla="*/ 4264922 h 4264922"/>
              <a:gd name="connsiteX3" fmla="*/ 0 w 4562475"/>
              <a:gd name="connsiteY3" fmla="*/ 4264922 h 4264922"/>
            </a:gdLst>
            <a:ahLst/>
            <a:cxnLst>
              <a:cxn ang="0">
                <a:pos x="connsiteX0" y="connsiteY0"/>
              </a:cxn>
              <a:cxn ang="0">
                <a:pos x="connsiteX1" y="connsiteY1"/>
              </a:cxn>
              <a:cxn ang="0">
                <a:pos x="connsiteX2" y="connsiteY2"/>
              </a:cxn>
              <a:cxn ang="0">
                <a:pos x="connsiteX3" y="connsiteY3"/>
              </a:cxn>
            </a:cxnLst>
            <a:rect l="l" t="t" r="r" b="b"/>
            <a:pathLst>
              <a:path w="4562475" h="4264922">
                <a:moveTo>
                  <a:pt x="0" y="0"/>
                </a:moveTo>
                <a:lnTo>
                  <a:pt x="4562475" y="0"/>
                </a:lnTo>
                <a:lnTo>
                  <a:pt x="4562475" y="4264922"/>
                </a:lnTo>
                <a:lnTo>
                  <a:pt x="0" y="4264922"/>
                </a:lnTo>
                <a:close/>
              </a:path>
            </a:pathLst>
          </a:custGeom>
        </p:spPr>
        <p:txBody>
          <a:bodyPr wrap="square">
            <a:noAutofit/>
          </a:bodyPr>
          <a:lstStyle>
            <a:lvl1pPr>
              <a:defRPr sz="2000" b="0" i="0">
                <a:solidFill>
                  <a:schemeClr val="bg1"/>
                </a:solidFill>
                <a:latin typeface="Montserrat" pitchFamily="2" charset="77"/>
              </a:defRPr>
            </a:lvl1pPr>
          </a:lstStyle>
          <a:p>
            <a:r>
              <a:rPr lang="en-US"/>
              <a:t>Click icon to add picture</a:t>
            </a:r>
          </a:p>
        </p:txBody>
      </p:sp>
      <p:sp>
        <p:nvSpPr>
          <p:cNvPr id="6" name="Title 6">
            <a:extLst>
              <a:ext uri="{FF2B5EF4-FFF2-40B4-BE49-F238E27FC236}">
                <a16:creationId xmlns:a16="http://schemas.microsoft.com/office/drawing/2014/main" id="{678893EF-0B03-484B-B497-54328BC98EF2}"/>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bg1"/>
                </a:solidFill>
                <a:latin typeface="Montserrat SemiBold" panose="00000700000000000000" pitchFamily="2" charset="0"/>
              </a:defRPr>
            </a:lvl1pPr>
          </a:lstStyle>
          <a:p>
            <a:r>
              <a:rPr lang="en-US"/>
              <a:t>Click to add title</a:t>
            </a:r>
          </a:p>
        </p:txBody>
      </p:sp>
    </p:spTree>
    <p:extLst>
      <p:ext uri="{BB962C8B-B14F-4D97-AF65-F5344CB8AC3E}">
        <p14:creationId xmlns:p14="http://schemas.microsoft.com/office/powerpoint/2010/main" val="579853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890C6-70FB-1141-ACB3-AECD84C25B97}"/>
              </a:ext>
            </a:extLst>
          </p:cNvPr>
          <p:cNvSpPr>
            <a:spLocks noGrp="1"/>
          </p:cNvSpPr>
          <p:nvPr>
            <p:ph type="body" idx="1"/>
          </p:nvPr>
        </p:nvSpPr>
        <p:spPr>
          <a:xfrm>
            <a:off x="635000" y="1825625"/>
            <a:ext cx="10922000" cy="4351338"/>
          </a:xfrm>
          <a:prstGeom prst="rect">
            <a:avLst/>
          </a:prstGeom>
        </p:spPr>
        <p:txBody>
          <a:bodyPr vert="horz" lIns="91440" tIns="45720" rIns="91440" bIns="45720" rtlCol="0">
            <a:normAutofit/>
          </a:bodyPr>
          <a:lstStyle/>
          <a:p>
            <a:pPr lvl="0"/>
            <a:r>
              <a:rPr lang="en-GB" dirty="0"/>
              <a:t>Bullet Level 1: Montserrat 18pt</a:t>
            </a:r>
          </a:p>
          <a:p>
            <a:pPr lvl="1"/>
            <a:r>
              <a:rPr lang="en-GB" dirty="0"/>
              <a:t>Bullet 2: Montserrat 18pt</a:t>
            </a:r>
          </a:p>
          <a:p>
            <a:pPr lvl="2"/>
            <a:r>
              <a:rPr lang="en-GB" dirty="0"/>
              <a:t>Bullet 3: Montserrat 18pt</a:t>
            </a:r>
          </a:p>
          <a:p>
            <a:pPr lvl="3"/>
            <a:r>
              <a:rPr lang="en-GB" dirty="0"/>
              <a:t>Bullet 4 Montserrat 18pt</a:t>
            </a:r>
          </a:p>
          <a:p>
            <a:pPr lvl="4"/>
            <a:r>
              <a:rPr lang="en-GB" dirty="0"/>
              <a:t>Bullet 5: Montserrat 18pt	</a:t>
            </a:r>
            <a:endParaRPr lang="en-US" dirty="0"/>
          </a:p>
        </p:txBody>
      </p:sp>
      <p:sp>
        <p:nvSpPr>
          <p:cNvPr id="2" name="Title Placeholder 1">
            <a:extLst>
              <a:ext uri="{FF2B5EF4-FFF2-40B4-BE49-F238E27FC236}">
                <a16:creationId xmlns:a16="http://schemas.microsoft.com/office/drawing/2014/main" id="{68B87143-A6FB-0B40-9EBA-991BAD862D66}"/>
              </a:ext>
            </a:extLst>
          </p:cNvPr>
          <p:cNvSpPr>
            <a:spLocks noGrp="1"/>
          </p:cNvSpPr>
          <p:nvPr>
            <p:ph type="title"/>
          </p:nvPr>
        </p:nvSpPr>
        <p:spPr>
          <a:xfrm>
            <a:off x="610744" y="524349"/>
            <a:ext cx="10515600" cy="51743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009D75F-5BEA-8F01-F196-EFF730C31AE8}"/>
              </a:ext>
            </a:extLst>
          </p:cNvPr>
          <p:cNvSpPr>
            <a:spLocks noGrp="1"/>
          </p:cNvSpPr>
          <p:nvPr>
            <p:ph type="dt" sz="half" idx="2"/>
          </p:nvPr>
        </p:nvSpPr>
        <p:spPr>
          <a:xfrm>
            <a:off x="635000" y="6356350"/>
            <a:ext cx="2743200" cy="365125"/>
          </a:xfrm>
          <a:prstGeom prst="rect">
            <a:avLst/>
          </a:prstGeom>
        </p:spPr>
        <p:txBody>
          <a:bodyPr vert="horz" lIns="91440" tIns="45720" rIns="91440" bIns="45720" rtlCol="0" anchor="ctr"/>
          <a:lstStyle>
            <a:lvl1pPr algn="l">
              <a:defRPr sz="1100">
                <a:solidFill>
                  <a:schemeClr val="accent6"/>
                </a:solidFill>
              </a:defRPr>
            </a:lvl1pPr>
          </a:lstStyle>
          <a:p>
            <a:fld id="{F3C0C7AF-A88C-4B6A-A381-ECD1E957DB4D}" type="datetimeFigureOut">
              <a:rPr lang="en-US" smtClean="0"/>
              <a:pPr/>
              <a:t>8/26/2024</a:t>
            </a:fld>
            <a:endParaRPr lang="en-US"/>
          </a:p>
        </p:txBody>
      </p:sp>
      <p:sp>
        <p:nvSpPr>
          <p:cNvPr id="5" name="Footer Placeholder 4">
            <a:extLst>
              <a:ext uri="{FF2B5EF4-FFF2-40B4-BE49-F238E27FC236}">
                <a16:creationId xmlns:a16="http://schemas.microsoft.com/office/drawing/2014/main" id="{14014B09-9111-D5BF-47C1-6A69CF6319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5038EB1D-7635-2E10-A027-8C743E66A6E6}"/>
              </a:ext>
            </a:extLst>
          </p:cNvPr>
          <p:cNvSpPr>
            <a:spLocks noGrp="1"/>
          </p:cNvSpPr>
          <p:nvPr>
            <p:ph type="sldNum" sz="quarter" idx="4"/>
          </p:nvPr>
        </p:nvSpPr>
        <p:spPr>
          <a:xfrm>
            <a:off x="8813800" y="6356350"/>
            <a:ext cx="2743200" cy="365125"/>
          </a:xfrm>
          <a:prstGeom prst="rect">
            <a:avLst/>
          </a:prstGeom>
        </p:spPr>
        <p:txBody>
          <a:bodyPr vert="horz" lIns="91440" tIns="45720" rIns="91440" bIns="45720" rtlCol="0" anchor="ctr"/>
          <a:lstStyle>
            <a:lvl1pPr algn="r">
              <a:defRPr sz="1100">
                <a:solidFill>
                  <a:schemeClr val="accent6"/>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1265651406"/>
      </p:ext>
    </p:extLst>
  </p:cSld>
  <p:clrMap bg1="lt1" tx1="dk1" bg2="lt2" tx2="dk2" accent1="accent1" accent2="accent2" accent3="accent3" accent4="accent4" accent5="accent5" accent6="accent6" hlink="hlink" folHlink="folHlink"/>
  <p:sldLayoutIdLst>
    <p:sldLayoutId id="2147483918" r:id="rId1"/>
    <p:sldLayoutId id="2147483915" r:id="rId2"/>
    <p:sldLayoutId id="2147483905" r:id="rId3"/>
    <p:sldLayoutId id="2147483917" r:id="rId4"/>
    <p:sldLayoutId id="2147483907" r:id="rId5"/>
    <p:sldLayoutId id="2147483908" r:id="rId6"/>
    <p:sldLayoutId id="2147483906" r:id="rId7"/>
    <p:sldLayoutId id="2147483909" r:id="rId8"/>
    <p:sldLayoutId id="2147483910" r:id="rId9"/>
    <p:sldLayoutId id="2147483911" r:id="rId10"/>
    <p:sldLayoutId id="2147483902" r:id="rId11"/>
    <p:sldLayoutId id="2147483912" r:id="rId12"/>
    <p:sldLayoutId id="2147483913" r:id="rId13"/>
    <p:sldLayoutId id="2147483916" r:id="rId14"/>
  </p:sldLayoutIdLst>
  <p:hf hdr="0" ftr="0" dt="0"/>
  <p:txStyles>
    <p:titleStyle>
      <a:lvl1pPr algn="l" defTabSz="914400" rtl="0" eaLnBrk="1" latinLnBrk="0" hangingPunct="1">
        <a:lnSpc>
          <a:spcPct val="90000"/>
        </a:lnSpc>
        <a:spcBef>
          <a:spcPct val="0"/>
        </a:spcBef>
        <a:buNone/>
        <a:defRPr sz="2800" b="0" i="0" kern="1800" spc="0" baseline="0">
          <a:solidFill>
            <a:schemeClr val="tx1"/>
          </a:solidFill>
          <a:latin typeface="Montserrat SemiBold" panose="00000700000000000000" pitchFamily="2" charset="0"/>
          <a:ea typeface="+mj-ea"/>
          <a:cs typeface="+mj-cs"/>
        </a:defRPr>
      </a:lvl1pPr>
    </p:titleStyle>
    <p:bodyStyle>
      <a:lvl1pPr marL="0" indent="0" algn="l" defTabSz="914400" rtl="0" eaLnBrk="1" latinLnBrk="0" hangingPunct="1">
        <a:lnSpc>
          <a:spcPct val="150000"/>
        </a:lnSpc>
        <a:spcBef>
          <a:spcPts val="1000"/>
        </a:spcBef>
        <a:spcAft>
          <a:spcPts val="600"/>
        </a:spcAft>
        <a:buFontTx/>
        <a:buNone/>
        <a:defRPr sz="1800" b="0" i="0" kern="1200" baseline="0">
          <a:solidFill>
            <a:schemeClr val="tx1"/>
          </a:solidFill>
          <a:latin typeface="Montserrat" panose="00000500000000000000" pitchFamily="2" charset="0"/>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panose="00000500000000000000" pitchFamily="2" charset="0"/>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800" kern="1200" baseline="0">
          <a:solidFill>
            <a:schemeClr val="tx1"/>
          </a:solidFill>
          <a:latin typeface="Montserrat" panose="00000500000000000000" pitchFamily="2" charset="0"/>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100000"/>
        <a:buFont typeface="Montserrat" panose="00000500000000000000" pitchFamily="2" charset="0"/>
        <a:buChar char="&gt;"/>
        <a:defRPr sz="1800" kern="1200" baseline="0">
          <a:solidFill>
            <a:schemeClr val="tx1"/>
          </a:solidFill>
          <a:latin typeface="Montserrat" panose="00000500000000000000" pitchFamily="2" charset="0"/>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800" kern="1200" baseline="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edresearch.edu.au/guides-resources/practice-resources/classroom-management-professional-learning-resource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istockphoto.com/photo/how-was-your-last-lesson-gm1470710319-501478968?clarity=fals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emf"/><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istockphoto.com/portfolio/JohnnyGrei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istockphoto.com/portfolio/asiseeit?mediatype=photography"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s://www.istockphoto.com/portfolio/SolStock"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23.sv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behaviour-supports-in-school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www.edresearch.edu.au/research/research-reports/effectively-managing-classrooms-create-safe-and-supportive-learning-environments" TargetMode="External"/><Relationship Id="rId4" Type="http://schemas.openxmlformats.org/officeDocument/2006/relationships/hyperlink" Target="https://www.edresearch.edu.au/guides-resources/practice-resources/classroom-management-handboo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istockphoto.com/portfolio/asiseeit?mediatype=photograph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istockphoto.com/photo/following-the-teachers-instructions-gm1457977090-49265300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238F4-44A3-515B-26B8-22218ED4E285}"/>
              </a:ext>
            </a:extLst>
          </p:cNvPr>
          <p:cNvSpPr>
            <a:spLocks noGrp="1"/>
          </p:cNvSpPr>
          <p:nvPr>
            <p:ph type="title" idx="4294967295"/>
          </p:nvPr>
        </p:nvSpPr>
        <p:spPr>
          <a:xfrm>
            <a:off x="656948" y="624530"/>
            <a:ext cx="9374819" cy="21200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ontserrat" pitchFamily="2" charset="77"/>
                <a:ea typeface="Lato Bold" panose="020F0502020204030203" pitchFamily="34" charset="0"/>
                <a:cs typeface="Lato Bold" panose="020F0502020204030203" pitchFamily="34" charset="0"/>
              </a:rPr>
              <a:t>Before using this slide deck, please read AERO's practice resource, </a:t>
            </a:r>
            <a:r>
              <a:rPr kumimoji="0" lang="en-US" sz="2800" b="1" i="0" u="sng" strike="noStrike" kern="1200" cap="none" spc="0" normalizeH="0" baseline="0" noProof="0" dirty="0">
                <a:ln>
                  <a:noFill/>
                </a:ln>
                <a:solidFill>
                  <a:schemeClr val="bg1"/>
                </a:solidFill>
                <a:effectLst/>
                <a:uLnTx/>
                <a:uFillTx/>
                <a:latin typeface="Montserrat" pitchFamily="2" charset="77"/>
                <a:ea typeface="Lato Bold" panose="020F0502020204030203" pitchFamily="34" charset="0"/>
                <a:cs typeface="Lato Bold" panose="020F0502020204030203" pitchFamily="34" charset="0"/>
                <a:hlinkClick r:id="rId3"/>
              </a:rPr>
              <a:t>A Whole School Approach to Classroom Management: Facilitation Guide</a:t>
            </a:r>
            <a:r>
              <a:rPr kumimoji="0" lang="en-US" sz="2800" b="0" i="0" u="none" strike="noStrike" kern="1200" cap="none" spc="0" normalizeH="0" baseline="0" noProof="0" dirty="0">
                <a:ln>
                  <a:noFill/>
                </a:ln>
                <a:solidFill>
                  <a:schemeClr val="bg1"/>
                </a:solidFill>
                <a:effectLst/>
                <a:uLnTx/>
                <a:uFillTx/>
                <a:latin typeface="Montserrat" pitchFamily="2" charset="77"/>
                <a:ea typeface="Lato Bold" panose="020F0502020204030203" pitchFamily="34" charset="0"/>
                <a:cs typeface="Lato Bold" panose="020F0502020204030203" pitchFamily="34" charset="0"/>
              </a:rPr>
              <a:t>, and follow the instructions for preparing this slide deck.</a:t>
            </a:r>
          </a:p>
        </p:txBody>
      </p:sp>
    </p:spTree>
    <p:extLst>
      <p:ext uri="{BB962C8B-B14F-4D97-AF65-F5344CB8AC3E}">
        <p14:creationId xmlns:p14="http://schemas.microsoft.com/office/powerpoint/2010/main" val="3130548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DE626-C57D-467C-BA9A-F73D0D99B2AA}"/>
              </a:ext>
              <a:ext uri="{C183D7F6-B498-43B3-948B-1728B52AA6E4}">
                <adec:decorative xmlns:adec="http://schemas.microsoft.com/office/drawing/2017/decorative" val="1"/>
              </a:ext>
            </a:extLst>
          </p:cNvPr>
          <p:cNvSpPr>
            <a:spLocks/>
          </p:cNvSpPr>
          <p:nvPr/>
        </p:nvSpPr>
        <p:spPr>
          <a:xfrm>
            <a:off x="747717" y="1898074"/>
            <a:ext cx="10701336" cy="4696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41">
            <a:extLst>
              <a:ext uri="{FF2B5EF4-FFF2-40B4-BE49-F238E27FC236}">
                <a16:creationId xmlns:a16="http://schemas.microsoft.com/office/drawing/2014/main" id="{908EF533-ED33-6A28-F590-F02A455345C3}"/>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whole-school approach</a:t>
            </a:r>
            <a:endParaRPr lang="en-AU"/>
          </a:p>
        </p:txBody>
      </p:sp>
      <p:sp>
        <p:nvSpPr>
          <p:cNvPr id="35" name="Oval 34">
            <a:extLst>
              <a:ext uri="{FF2B5EF4-FFF2-40B4-BE49-F238E27FC236}">
                <a16:creationId xmlns:a16="http://schemas.microsoft.com/office/drawing/2014/main" id="{CF3D93E7-CA4A-42BA-BA47-9726D44DA170}"/>
              </a:ext>
              <a:ext uri="{C183D7F6-B498-43B3-948B-1728B52AA6E4}">
                <adec:decorative xmlns:adec="http://schemas.microsoft.com/office/drawing/2017/decorative" val="0"/>
              </a:ext>
            </a:extLst>
          </p:cNvPr>
          <p:cNvSpPr/>
          <p:nvPr/>
        </p:nvSpPr>
        <p:spPr>
          <a:xfrm>
            <a:off x="1091480" y="2154141"/>
            <a:ext cx="875875" cy="875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300">
                <a:latin typeface="Montserrat" pitchFamily="2" charset="77"/>
                <a:ea typeface="Lato Bold" panose="020F0502020204030203" pitchFamily="34" charset="0"/>
                <a:cs typeface="Lato Bold" panose="020F0502020204030203" pitchFamily="34" charset="0"/>
              </a:rPr>
              <a:t>01</a:t>
            </a:r>
            <a:endParaRPr lang="en-US" sz="2000" spc="300">
              <a:latin typeface="Montserrat" pitchFamily="2" charset="77"/>
              <a:ea typeface="Lato Bold" panose="020F0502020204030203" pitchFamily="34" charset="0"/>
              <a:cs typeface="Lato Bold" panose="020F0502020204030203" pitchFamily="34" charset="0"/>
            </a:endParaRPr>
          </a:p>
        </p:txBody>
      </p:sp>
      <p:sp>
        <p:nvSpPr>
          <p:cNvPr id="7" name="TextBox 6">
            <a:extLst>
              <a:ext uri="{FF2B5EF4-FFF2-40B4-BE49-F238E27FC236}">
                <a16:creationId xmlns:a16="http://schemas.microsoft.com/office/drawing/2014/main" id="{916A50FB-634C-307C-E923-0F8127672B90}"/>
              </a:ext>
            </a:extLst>
          </p:cNvPr>
          <p:cNvSpPr txBox="1"/>
          <p:nvPr/>
        </p:nvSpPr>
        <p:spPr>
          <a:xfrm>
            <a:off x="2107190" y="2295502"/>
            <a:ext cx="6357681" cy="501932"/>
          </a:xfrm>
          <a:prstGeom prst="rect">
            <a:avLst/>
          </a:prstGeom>
          <a:noFill/>
        </p:spPr>
        <p:txBody>
          <a:bodyPr wrap="square" anchor="ctr" anchorCtr="0">
            <a:spAutoFit/>
          </a:bodyPr>
          <a:lstStyle/>
          <a:p>
            <a:pPr>
              <a:lnSpc>
                <a:spcPct val="150000"/>
              </a:lnSpc>
              <a:spcAft>
                <a:spcPts val="3000"/>
              </a:spcAft>
              <a:defRPr/>
            </a:pPr>
            <a:r>
              <a:rPr lang="en-US" sz="2000">
                <a:solidFill>
                  <a:schemeClr val="accent6"/>
                </a:solidFill>
                <a:latin typeface="Montserrat Medium" panose="00000600000000000000" pitchFamily="2" charset="0"/>
              </a:rPr>
              <a:t>Our vision, mission and values</a:t>
            </a:r>
          </a:p>
        </p:txBody>
      </p:sp>
      <p:sp>
        <p:nvSpPr>
          <p:cNvPr id="59" name="Oval 58">
            <a:extLst>
              <a:ext uri="{FF2B5EF4-FFF2-40B4-BE49-F238E27FC236}">
                <a16:creationId xmlns:a16="http://schemas.microsoft.com/office/drawing/2014/main" id="{4D1EA052-07C1-4AEC-81A1-EBE9228E7106}"/>
              </a:ext>
              <a:ext uri="{C183D7F6-B498-43B3-948B-1728B52AA6E4}">
                <adec:decorative xmlns:adec="http://schemas.microsoft.com/office/drawing/2017/decorative" val="0"/>
              </a:ext>
            </a:extLst>
          </p:cNvPr>
          <p:cNvSpPr/>
          <p:nvPr/>
        </p:nvSpPr>
        <p:spPr>
          <a:xfrm>
            <a:off x="1091480" y="3265282"/>
            <a:ext cx="875875" cy="875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110" dirty="0">
                <a:solidFill>
                  <a:schemeClr val="bg1"/>
                </a:solidFill>
                <a:latin typeface="Montserrat" pitchFamily="2" charset="77"/>
                <a:ea typeface="Lato Bold" panose="020F0502020204030203" pitchFamily="34" charset="0"/>
                <a:cs typeface="Lato Bold" panose="020F0502020204030203" pitchFamily="34" charset="0"/>
              </a:rPr>
              <a:t>02</a:t>
            </a:r>
            <a:endParaRPr lang="en-US" sz="2000" spc="110" dirty="0">
              <a:solidFill>
                <a:schemeClr val="bg1"/>
              </a:solidFill>
              <a:latin typeface="Montserrat" pitchFamily="2" charset="77"/>
              <a:ea typeface="Lato Bold" panose="020F0502020204030203" pitchFamily="34" charset="0"/>
              <a:cs typeface="Lato Bold" panose="020F0502020204030203" pitchFamily="34" charset="0"/>
            </a:endParaRPr>
          </a:p>
        </p:txBody>
      </p:sp>
      <p:sp>
        <p:nvSpPr>
          <p:cNvPr id="9" name="TextBox 8">
            <a:extLst>
              <a:ext uri="{FF2B5EF4-FFF2-40B4-BE49-F238E27FC236}">
                <a16:creationId xmlns:a16="http://schemas.microsoft.com/office/drawing/2014/main" id="{EBFF6ECD-18D8-769F-D845-D69445C98E14}"/>
              </a:ext>
            </a:extLst>
          </p:cNvPr>
          <p:cNvSpPr txBox="1"/>
          <p:nvPr/>
        </p:nvSpPr>
        <p:spPr>
          <a:xfrm>
            <a:off x="2107190" y="3411806"/>
            <a:ext cx="8739579" cy="501932"/>
          </a:xfrm>
          <a:prstGeom prst="rect">
            <a:avLst/>
          </a:prstGeom>
          <a:noFill/>
        </p:spPr>
        <p:txBody>
          <a:bodyPr wrap="square" anchor="ctr" anchorCtr="0">
            <a:spAutoFit/>
          </a:bodyPr>
          <a:lstStyle>
            <a:defPPr>
              <a:defRPr lang="en-US"/>
            </a:defPPr>
            <a:lvl1pPr>
              <a:lnSpc>
                <a:spcPct val="150000"/>
              </a:lnSpc>
              <a:spcAft>
                <a:spcPts val="3000"/>
              </a:spcAft>
              <a:defRPr>
                <a:solidFill>
                  <a:schemeClr val="accent4"/>
                </a:solidFill>
              </a:defRPr>
            </a:lvl1pPr>
          </a:lstStyle>
          <a:p>
            <a:pPr>
              <a:defRPr/>
            </a:pPr>
            <a:r>
              <a:rPr lang="en-US" sz="2000">
                <a:solidFill>
                  <a:schemeClr val="accent6"/>
                </a:solidFill>
                <a:latin typeface="Montserrat Medium" panose="00000600000000000000" pitchFamily="2" charset="0"/>
              </a:rPr>
              <a:t>Our positive relationships with students and families</a:t>
            </a:r>
          </a:p>
        </p:txBody>
      </p:sp>
      <p:sp>
        <p:nvSpPr>
          <p:cNvPr id="56" name="Oval 55">
            <a:extLst>
              <a:ext uri="{FF2B5EF4-FFF2-40B4-BE49-F238E27FC236}">
                <a16:creationId xmlns:a16="http://schemas.microsoft.com/office/drawing/2014/main" id="{0C97E0B1-681C-4D61-8874-EE04AC6EC238}"/>
              </a:ext>
              <a:ext uri="{C183D7F6-B498-43B3-948B-1728B52AA6E4}">
                <adec:decorative xmlns:adec="http://schemas.microsoft.com/office/drawing/2017/decorative" val="0"/>
              </a:ext>
            </a:extLst>
          </p:cNvPr>
          <p:cNvSpPr/>
          <p:nvPr/>
        </p:nvSpPr>
        <p:spPr>
          <a:xfrm>
            <a:off x="1091480" y="4376423"/>
            <a:ext cx="875875" cy="875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110" dirty="0">
                <a:solidFill>
                  <a:schemeClr val="bg1"/>
                </a:solidFill>
                <a:latin typeface="Montserrat" pitchFamily="2" charset="77"/>
                <a:ea typeface="Lato Bold" panose="020F0502020204030203" pitchFamily="34" charset="0"/>
                <a:cs typeface="Lato Bold" panose="020F0502020204030203" pitchFamily="34" charset="0"/>
              </a:rPr>
              <a:t>03</a:t>
            </a:r>
            <a:endParaRPr lang="en-US" sz="2000" spc="110" dirty="0">
              <a:solidFill>
                <a:schemeClr val="bg1"/>
              </a:solidFill>
              <a:latin typeface="Montserrat" pitchFamily="2" charset="77"/>
              <a:ea typeface="Lato Bold" panose="020F0502020204030203" pitchFamily="34" charset="0"/>
              <a:cs typeface="Lato Bold" panose="020F0502020204030203" pitchFamily="34" charset="0"/>
            </a:endParaRPr>
          </a:p>
        </p:txBody>
      </p:sp>
      <p:sp>
        <p:nvSpPr>
          <p:cNvPr id="8" name="TextBox 7">
            <a:extLst>
              <a:ext uri="{FF2B5EF4-FFF2-40B4-BE49-F238E27FC236}">
                <a16:creationId xmlns:a16="http://schemas.microsoft.com/office/drawing/2014/main" id="{FDC37D12-C72D-C4AB-88E4-90567690BF1B}"/>
              </a:ext>
            </a:extLst>
          </p:cNvPr>
          <p:cNvSpPr txBox="1"/>
          <p:nvPr/>
        </p:nvSpPr>
        <p:spPr>
          <a:xfrm>
            <a:off x="2107190" y="4511503"/>
            <a:ext cx="8030200" cy="501932"/>
          </a:xfrm>
          <a:prstGeom prst="rect">
            <a:avLst/>
          </a:prstGeom>
          <a:noFill/>
        </p:spPr>
        <p:txBody>
          <a:bodyPr wrap="square" anchor="ctr" anchorCtr="0">
            <a:spAutoFit/>
          </a:bodyPr>
          <a:lstStyle>
            <a:defPPr>
              <a:defRPr lang="en-US"/>
            </a:defPPr>
            <a:lvl1pPr>
              <a:lnSpc>
                <a:spcPct val="150000"/>
              </a:lnSpc>
              <a:spcAft>
                <a:spcPts val="3000"/>
              </a:spcAft>
              <a:defRPr>
                <a:solidFill>
                  <a:schemeClr val="accent4"/>
                </a:solidFill>
              </a:defRPr>
            </a:lvl1pPr>
          </a:lstStyle>
          <a:p>
            <a:pPr>
              <a:lnSpc>
                <a:spcPct val="150000"/>
              </a:lnSpc>
              <a:spcAft>
                <a:spcPts val="3000"/>
              </a:spcAft>
              <a:defRPr/>
            </a:pPr>
            <a:r>
              <a:rPr lang="en-US" sz="2000">
                <a:solidFill>
                  <a:schemeClr val="accent6"/>
                </a:solidFill>
                <a:latin typeface="Montserrat Medium" panose="00000600000000000000" pitchFamily="2" charset="0"/>
              </a:rPr>
              <a:t>Our high expectations, routines and rules</a:t>
            </a:r>
          </a:p>
        </p:txBody>
      </p:sp>
      <p:sp>
        <p:nvSpPr>
          <p:cNvPr id="51" name="Oval 50">
            <a:extLst>
              <a:ext uri="{FF2B5EF4-FFF2-40B4-BE49-F238E27FC236}">
                <a16:creationId xmlns:a16="http://schemas.microsoft.com/office/drawing/2014/main" id="{8AA643EE-8906-42E3-816E-07B6A5BA80B9}"/>
              </a:ext>
              <a:ext uri="{C183D7F6-B498-43B3-948B-1728B52AA6E4}">
                <adec:decorative xmlns:adec="http://schemas.microsoft.com/office/drawing/2017/decorative" val="0"/>
              </a:ext>
            </a:extLst>
          </p:cNvPr>
          <p:cNvSpPr/>
          <p:nvPr/>
        </p:nvSpPr>
        <p:spPr>
          <a:xfrm>
            <a:off x="1091480" y="5487564"/>
            <a:ext cx="875875" cy="8758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110">
                <a:solidFill>
                  <a:schemeClr val="bg1"/>
                </a:solidFill>
                <a:latin typeface="Montserrat" pitchFamily="2" charset="77"/>
                <a:ea typeface="Lato Bold" panose="020F0502020204030203" pitchFamily="34" charset="0"/>
                <a:cs typeface="Lato Bold" panose="020F0502020204030203" pitchFamily="34" charset="0"/>
              </a:rPr>
              <a:t>04</a:t>
            </a:r>
            <a:endParaRPr lang="en-US" sz="2000" spc="110">
              <a:solidFill>
                <a:schemeClr val="bg1"/>
              </a:solidFill>
              <a:latin typeface="Montserrat" pitchFamily="2" charset="77"/>
              <a:ea typeface="Lato Bold" panose="020F0502020204030203" pitchFamily="34" charset="0"/>
              <a:cs typeface="Lato Bold" panose="020F0502020204030203" pitchFamily="34" charset="0"/>
            </a:endParaRPr>
          </a:p>
        </p:txBody>
      </p:sp>
      <p:sp>
        <p:nvSpPr>
          <p:cNvPr id="10" name="TextBox 9">
            <a:extLst>
              <a:ext uri="{FF2B5EF4-FFF2-40B4-BE49-F238E27FC236}">
                <a16:creationId xmlns:a16="http://schemas.microsoft.com/office/drawing/2014/main" id="{C6128E58-C81F-219C-5F4D-F106F62AF84F}"/>
              </a:ext>
            </a:extLst>
          </p:cNvPr>
          <p:cNvSpPr txBox="1"/>
          <p:nvPr/>
        </p:nvSpPr>
        <p:spPr>
          <a:xfrm>
            <a:off x="2107189" y="5621833"/>
            <a:ext cx="8214457" cy="501932"/>
          </a:xfrm>
          <a:prstGeom prst="rect">
            <a:avLst/>
          </a:prstGeom>
          <a:noFill/>
        </p:spPr>
        <p:txBody>
          <a:bodyPr wrap="square" anchor="ctr" anchorCtr="0">
            <a:spAutoFit/>
          </a:bodyPr>
          <a:lstStyle>
            <a:defPPr>
              <a:defRPr lang="en-US"/>
            </a:defPPr>
            <a:lvl1pPr>
              <a:lnSpc>
                <a:spcPct val="150000"/>
              </a:lnSpc>
              <a:spcAft>
                <a:spcPts val="3000"/>
              </a:spcAft>
              <a:defRPr>
                <a:solidFill>
                  <a:schemeClr val="accent4"/>
                </a:solidFill>
              </a:defRPr>
            </a:lvl1pPr>
          </a:lstStyle>
          <a:p>
            <a:r>
              <a:rPr lang="en-US" sz="2000">
                <a:solidFill>
                  <a:schemeClr val="accent6"/>
                </a:solidFill>
                <a:latin typeface="Montserrat Medium" panose="00000600000000000000" pitchFamily="2" charset="0"/>
              </a:rPr>
              <a:t>How we respond to disengaged and disruptive behaviour</a:t>
            </a:r>
          </a:p>
        </p:txBody>
      </p:sp>
    </p:spTree>
    <p:extLst>
      <p:ext uri="{BB962C8B-B14F-4D97-AF65-F5344CB8AC3E}">
        <p14:creationId xmlns:p14="http://schemas.microsoft.com/office/powerpoint/2010/main" val="3229351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BB4F-5241-3630-B457-0A9718C82838}"/>
            </a:ext>
          </a:extLst>
        </p:cNvPr>
        <p:cNvGrpSpPr/>
        <p:nvPr/>
      </p:nvGrpSpPr>
      <p:grpSpPr>
        <a:xfrm>
          <a:off x="0" y="0"/>
          <a:ext cx="0" cy="0"/>
          <a:chOff x="0" y="0"/>
          <a:chExt cx="0" cy="0"/>
        </a:xfrm>
      </p:grpSpPr>
      <p:sp>
        <p:nvSpPr>
          <p:cNvPr id="46" name="Title 45">
            <a:extLst>
              <a:ext uri="{FF2B5EF4-FFF2-40B4-BE49-F238E27FC236}">
                <a16:creationId xmlns:a16="http://schemas.microsoft.com/office/drawing/2014/main" id="{6BA5C5FA-0286-578D-9859-AA1307CDFB53}"/>
              </a:ext>
            </a:extLst>
          </p:cNvPr>
          <p:cNvSpPr>
            <a:spLocks noGrp="1"/>
          </p:cNvSpPr>
          <p:nvPr>
            <p:ph type="title"/>
          </p:nvPr>
        </p:nvSpPr>
        <p:spPr/>
        <p:txBody>
          <a:bodyPr>
            <a:normAutofit/>
          </a:bodyPr>
          <a:lstStyle/>
          <a:p>
            <a:r>
              <a:rPr lang="en-US" b="1" spc="0">
                <a:solidFill>
                  <a:srgbClr val="002F5E"/>
                </a:solidFill>
                <a:latin typeface="Montserrat SemiBold" panose="00000700000000000000" pitchFamily="2" charset="0"/>
                <a:ea typeface="PT Sans" panose="020B0503020203020204" pitchFamily="34" charset="0"/>
                <a:cs typeface="Poppins SemiBold"/>
              </a:rPr>
              <a:t>Our s</a:t>
            </a:r>
            <a:r>
              <a:rPr kumimoji="0" lang="en-US" b="1" i="0" u="none" strike="noStrike" kern="1800" cap="none" spc="0" normalizeH="0" baseline="0" noProof="0" err="1">
                <a:ln>
                  <a:noFill/>
                </a:ln>
                <a:solidFill>
                  <a:srgbClr val="002F5E"/>
                </a:solidFill>
                <a:effectLst/>
                <a:uLnTx/>
                <a:uFillTx/>
                <a:latin typeface="Montserrat SemiBold" panose="00000700000000000000" pitchFamily="2" charset="0"/>
                <a:ea typeface="PT Sans" panose="020B0503020203020204" pitchFamily="34" charset="0"/>
                <a:cs typeface="Poppins SemiBold"/>
              </a:rPr>
              <a:t>upport</a:t>
            </a:r>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 for you</a:t>
            </a:r>
            <a:endParaRPr lang="en-AU"/>
          </a:p>
        </p:txBody>
      </p:sp>
      <p:sp>
        <p:nvSpPr>
          <p:cNvPr id="5" name="TextBox 4">
            <a:extLst>
              <a:ext uri="{FF2B5EF4-FFF2-40B4-BE49-F238E27FC236}">
                <a16:creationId xmlns:a16="http://schemas.microsoft.com/office/drawing/2014/main" id="{91885CBB-7452-CC7C-9B3D-140126247E72}"/>
              </a:ext>
            </a:extLst>
          </p:cNvPr>
          <p:cNvSpPr txBox="1"/>
          <p:nvPr/>
        </p:nvSpPr>
        <p:spPr>
          <a:xfrm>
            <a:off x="647801" y="1731309"/>
            <a:ext cx="10248696" cy="4271750"/>
          </a:xfrm>
          <a:prstGeom prst="rect">
            <a:avLst/>
          </a:prstGeom>
          <a:noFill/>
        </p:spPr>
        <p:txBody>
          <a:bodyPr wrap="square" lIns="91440" tIns="45720" rIns="91440" bIns="45720" numCol="1" spcCol="720000" anchor="t">
            <a:noAutofit/>
          </a:bodyPr>
          <a:lstStyle/>
          <a:p>
            <a:pPr marL="285750" indent="-285750">
              <a:lnSpc>
                <a:spcPct val="120000"/>
              </a:lnSpc>
              <a:spcAft>
                <a:spcPts val="1200"/>
              </a:spcAft>
              <a:buFont typeface="Arial" panose="020B0604020202020204" pitchFamily="34" charset="0"/>
              <a:buChar char="•"/>
            </a:pPr>
            <a:r>
              <a:rPr lang="en-US" sz="2000">
                <a:ea typeface="+mn-lt"/>
                <a:cs typeface="+mn-lt"/>
              </a:rPr>
              <a:t>Policies</a:t>
            </a:r>
            <a:r>
              <a:rPr lang="en-US" sz="2000">
                <a:latin typeface="Montserrat"/>
              </a:rPr>
              <a:t> </a:t>
            </a:r>
          </a:p>
          <a:p>
            <a:pPr marL="285750" indent="-285750">
              <a:lnSpc>
                <a:spcPct val="120000"/>
              </a:lnSpc>
              <a:spcAft>
                <a:spcPts val="1200"/>
              </a:spcAft>
              <a:buFont typeface="Arial" panose="020B0604020202020204" pitchFamily="34" charset="0"/>
              <a:buChar char="•"/>
            </a:pPr>
            <a:r>
              <a:rPr lang="en-US" sz="2000">
                <a:latin typeface="Montserrat"/>
                <a:ea typeface="+mn-lt"/>
                <a:cs typeface="+mn-lt"/>
              </a:rPr>
              <a:t>P</a:t>
            </a:r>
            <a:r>
              <a:rPr lang="en-US" sz="2000">
                <a:ea typeface="+mn-lt"/>
                <a:cs typeface="+mn-lt"/>
              </a:rPr>
              <a:t>rocedures</a:t>
            </a:r>
            <a:endParaRPr lang="en-US"/>
          </a:p>
          <a:p>
            <a:pPr marL="285750" indent="-285750">
              <a:lnSpc>
                <a:spcPct val="120000"/>
              </a:lnSpc>
              <a:spcAft>
                <a:spcPts val="1200"/>
              </a:spcAft>
              <a:buFont typeface="Arial" panose="020B0604020202020204" pitchFamily="34" charset="0"/>
              <a:buChar char="•"/>
            </a:pPr>
            <a:r>
              <a:rPr lang="en-US" sz="2000">
                <a:latin typeface="Montserrat" panose="00000500000000000000" pitchFamily="2" charset="0"/>
              </a:rPr>
              <a:t>Professional learning and collaboration opportunities</a:t>
            </a:r>
          </a:p>
          <a:p>
            <a:pPr marL="285750" indent="-285750">
              <a:lnSpc>
                <a:spcPct val="120000"/>
              </a:lnSpc>
              <a:spcAft>
                <a:spcPts val="1200"/>
              </a:spcAft>
              <a:buFont typeface="Arial" panose="020B0604020202020204" pitchFamily="34" charset="0"/>
              <a:buChar char="•"/>
            </a:pPr>
            <a:r>
              <a:rPr lang="en-US" sz="2000">
                <a:ea typeface="+mn-lt"/>
                <a:cs typeface="+mn-lt"/>
              </a:rPr>
              <a:t>Resources</a:t>
            </a:r>
            <a:endParaRPr lang="en-US"/>
          </a:p>
          <a:p>
            <a:pPr marL="285750" indent="-285750">
              <a:lnSpc>
                <a:spcPct val="120000"/>
              </a:lnSpc>
              <a:spcAft>
                <a:spcPts val="1200"/>
              </a:spcAft>
              <a:buFont typeface="Arial" panose="020B0604020202020204" pitchFamily="34" charset="0"/>
              <a:buChar char="•"/>
            </a:pPr>
            <a:r>
              <a:rPr lang="en-US" sz="2000" b="0" i="0">
                <a:effectLst/>
                <a:latin typeface="Montserrat" panose="00000500000000000000" pitchFamily="2" charset="0"/>
              </a:rPr>
              <a:t>Key classroom management support staff</a:t>
            </a:r>
          </a:p>
          <a:p>
            <a:pPr marL="285750" indent="-285750">
              <a:lnSpc>
                <a:spcPct val="120000"/>
              </a:lnSpc>
              <a:spcAft>
                <a:spcPts val="1200"/>
              </a:spcAft>
              <a:buFont typeface="Arial" panose="020B0604020202020204" pitchFamily="34" charset="0"/>
              <a:buChar char="•"/>
            </a:pPr>
            <a:r>
              <a:rPr lang="en-US" sz="2000">
                <a:latin typeface="Montserrat" panose="00000500000000000000" pitchFamily="2" charset="0"/>
              </a:rPr>
              <a:t>AERO’s classroom management resources.​</a:t>
            </a:r>
            <a:endParaRPr lang="en-US"/>
          </a:p>
          <a:p>
            <a:pPr marL="285750" indent="-285750">
              <a:lnSpc>
                <a:spcPct val="120000"/>
              </a:lnSpc>
              <a:spcAft>
                <a:spcPts val="1200"/>
              </a:spcAft>
              <a:buFont typeface="Arial" panose="020B0604020202020204" pitchFamily="34" charset="0"/>
              <a:buChar char="•"/>
            </a:pPr>
            <a:endParaRPr lang="en-US" sz="2000"/>
          </a:p>
        </p:txBody>
      </p:sp>
    </p:spTree>
    <p:extLst>
      <p:ext uri="{BB962C8B-B14F-4D97-AF65-F5344CB8AC3E}">
        <p14:creationId xmlns:p14="http://schemas.microsoft.com/office/powerpoint/2010/main" val="4063206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4622B-95E7-D928-3BBB-708BCEEF56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80009C-F133-2EDC-7378-EB9DADDB3DBD}"/>
              </a:ext>
            </a:extLst>
          </p:cNvPr>
          <p:cNvSpPr>
            <a:spLocks noGrp="1"/>
          </p:cNvSpPr>
          <p:nvPr>
            <p:ph type="title"/>
          </p:nvPr>
        </p:nvSpPr>
        <p:spPr>
          <a:xfrm>
            <a:off x="2831604" y="2568575"/>
            <a:ext cx="6528791" cy="2195513"/>
          </a:xfrm>
        </p:spPr>
        <p:txBody>
          <a:bodyPr/>
          <a:lstStyle/>
          <a:p>
            <a:r>
              <a:rPr lang="en-AU"/>
              <a:t>Our vision, mission and values</a:t>
            </a:r>
          </a:p>
        </p:txBody>
      </p:sp>
      <p:sp>
        <p:nvSpPr>
          <p:cNvPr id="5" name="Picture Placeholder 4" descr="Placeholder, insert logo">
            <a:extLst>
              <a:ext uri="{FF2B5EF4-FFF2-40B4-BE49-F238E27FC236}">
                <a16:creationId xmlns:a16="http://schemas.microsoft.com/office/drawing/2014/main" id="{4FDBBC80-7951-1DF5-DD4F-C9FC5C183086}"/>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AU"/>
          </a:p>
        </p:txBody>
      </p:sp>
    </p:spTree>
    <p:extLst>
      <p:ext uri="{BB962C8B-B14F-4D97-AF65-F5344CB8AC3E}">
        <p14:creationId xmlns:p14="http://schemas.microsoft.com/office/powerpoint/2010/main" val="3989594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6089-2870-B373-5EA5-37B7883119BD}"/>
            </a:ext>
          </a:extLst>
        </p:cNvPr>
        <p:cNvGrpSpPr/>
        <p:nvPr/>
      </p:nvGrpSpPr>
      <p:grpSpPr>
        <a:xfrm>
          <a:off x="0" y="0"/>
          <a:ext cx="0" cy="0"/>
          <a:chOff x="0" y="0"/>
          <a:chExt cx="0" cy="0"/>
        </a:xfrm>
      </p:grpSpPr>
      <p:sp>
        <p:nvSpPr>
          <p:cNvPr id="46" name="Title 45">
            <a:extLst>
              <a:ext uri="{FF2B5EF4-FFF2-40B4-BE49-F238E27FC236}">
                <a16:creationId xmlns:a16="http://schemas.microsoft.com/office/drawing/2014/main" id="{E0A46902-3452-361C-2E83-5ACC9F2A8452}"/>
              </a:ext>
            </a:extLst>
          </p:cNvPr>
          <p:cNvSpPr>
            <a:spLocks noGrp="1"/>
          </p:cNvSpPr>
          <p:nvPr>
            <p:ph type="title"/>
          </p:nvPr>
        </p:nvSpPr>
        <p:spPr/>
        <p:txBody>
          <a:bodyPr>
            <a:normAutofit/>
          </a:bodyPr>
          <a:lstStyle/>
          <a:p>
            <a:r>
              <a:rPr lang="en-US" b="1" spc="0">
                <a:solidFill>
                  <a:srgbClr val="002F5E"/>
                </a:solidFill>
                <a:latin typeface="Montserrat SemiBold" panose="00000700000000000000" pitchFamily="2" charset="0"/>
                <a:ea typeface="PT Sans" panose="020B0503020203020204" pitchFamily="34" charset="0"/>
                <a:cs typeface="Poppins SemiBold"/>
              </a:rPr>
              <a:t>Our vision and mission</a:t>
            </a:r>
            <a:endParaRPr lang="en-AU"/>
          </a:p>
        </p:txBody>
      </p:sp>
      <p:sp>
        <p:nvSpPr>
          <p:cNvPr id="14" name="Rectangle 13">
            <a:extLst>
              <a:ext uri="{FF2B5EF4-FFF2-40B4-BE49-F238E27FC236}">
                <a16:creationId xmlns:a16="http://schemas.microsoft.com/office/drawing/2014/main" id="{EC575AE4-3F57-00D3-4A28-9507CAABBAE4}"/>
              </a:ext>
              <a:ext uri="{C183D7F6-B498-43B3-948B-1728B52AA6E4}">
                <adec:decorative xmlns:adec="http://schemas.microsoft.com/office/drawing/2017/decorative" val="1"/>
              </a:ext>
            </a:extLst>
          </p:cNvPr>
          <p:cNvSpPr>
            <a:spLocks/>
          </p:cNvSpPr>
          <p:nvPr/>
        </p:nvSpPr>
        <p:spPr>
          <a:xfrm>
            <a:off x="747717" y="1898074"/>
            <a:ext cx="6320740" cy="1701469"/>
          </a:xfrm>
          <a:prstGeom prst="rect">
            <a:avLst/>
          </a:prstGeom>
          <a:solidFill>
            <a:srgbClr val="F2E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070A29-3C20-65D9-654E-8BD1F1790617}"/>
              </a:ext>
            </a:extLst>
          </p:cNvPr>
          <p:cNvSpPr txBox="1"/>
          <p:nvPr/>
        </p:nvSpPr>
        <p:spPr>
          <a:xfrm>
            <a:off x="2859037" y="2193879"/>
            <a:ext cx="2098099" cy="469077"/>
          </a:xfrm>
          <a:prstGeom prst="rect">
            <a:avLst/>
          </a:prstGeom>
          <a:noFill/>
        </p:spPr>
        <p:txBody>
          <a:bodyPr wrap="square" lIns="91440" tIns="45720" rIns="91440" bIns="45720" rtlCol="0" anchor="t">
            <a:spAutoFit/>
          </a:bodyPr>
          <a:lstStyle/>
          <a:p>
            <a:pPr algn="ctr">
              <a:spcAft>
                <a:spcPts val="3000"/>
              </a:spcAft>
              <a:defRPr/>
            </a:pPr>
            <a:r>
              <a:rPr kumimoji="0" lang="en-US" sz="2400" b="1" i="0" u="none" strike="noStrike" kern="1200" cap="none" spc="0" normalizeH="0" baseline="0" noProof="0">
                <a:ln>
                  <a:noFill/>
                </a:ln>
                <a:solidFill>
                  <a:schemeClr val="accent1"/>
                </a:solidFill>
                <a:effectLst/>
                <a:uLnTx/>
                <a:uFillTx/>
                <a:latin typeface="Montserrat"/>
                <a:ea typeface="+mn-ea"/>
                <a:cs typeface="+mn-cs"/>
              </a:rPr>
              <a:t>Our vision</a:t>
            </a:r>
          </a:p>
        </p:txBody>
      </p:sp>
      <p:sp>
        <p:nvSpPr>
          <p:cNvPr id="8" name="TextBox 7">
            <a:extLst>
              <a:ext uri="{FF2B5EF4-FFF2-40B4-BE49-F238E27FC236}">
                <a16:creationId xmlns:a16="http://schemas.microsoft.com/office/drawing/2014/main" id="{92BFD238-5982-F143-0B35-B3045BE64491}"/>
              </a:ext>
            </a:extLst>
          </p:cNvPr>
          <p:cNvSpPr txBox="1"/>
          <p:nvPr/>
        </p:nvSpPr>
        <p:spPr>
          <a:xfrm>
            <a:off x="1399252" y="2702845"/>
            <a:ext cx="5017669" cy="369332"/>
          </a:xfrm>
          <a:prstGeom prst="rect">
            <a:avLst/>
          </a:prstGeom>
          <a:noFill/>
        </p:spPr>
        <p:txBody>
          <a:bodyPr wrap="square">
            <a:spAutoFit/>
          </a:bodyPr>
          <a:lstStyle/>
          <a:p>
            <a:pPr algn="ctr">
              <a:spcAft>
                <a:spcPts val="1800"/>
              </a:spcAft>
              <a:defRPr/>
            </a:pPr>
            <a:r>
              <a:rPr lang="en-US" sz="1800"/>
              <a:t>[Add your school’s vision.]</a:t>
            </a:r>
            <a:endParaRPr lang="en-US" sz="1800">
              <a:solidFill>
                <a:srgbClr val="002F5E"/>
              </a:solidFill>
              <a:latin typeface="Montserrat"/>
            </a:endParaRPr>
          </a:p>
        </p:txBody>
      </p:sp>
      <p:sp>
        <p:nvSpPr>
          <p:cNvPr id="15" name="Rectangle 14">
            <a:extLst>
              <a:ext uri="{FF2B5EF4-FFF2-40B4-BE49-F238E27FC236}">
                <a16:creationId xmlns:a16="http://schemas.microsoft.com/office/drawing/2014/main" id="{4DDDE8D1-4533-2D20-786F-78C0A4EE979A}"/>
              </a:ext>
              <a:ext uri="{C183D7F6-B498-43B3-948B-1728B52AA6E4}">
                <adec:decorative xmlns:adec="http://schemas.microsoft.com/office/drawing/2017/decorative" val="1"/>
              </a:ext>
            </a:extLst>
          </p:cNvPr>
          <p:cNvSpPr>
            <a:spLocks/>
          </p:cNvSpPr>
          <p:nvPr/>
        </p:nvSpPr>
        <p:spPr>
          <a:xfrm>
            <a:off x="747717" y="4002645"/>
            <a:ext cx="6320740" cy="1701469"/>
          </a:xfrm>
          <a:prstGeom prst="rect">
            <a:avLst/>
          </a:prstGeom>
          <a:solidFill>
            <a:srgbClr val="F2E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52EA5D-5D9E-1A40-85F5-6D5B9D917525}"/>
              </a:ext>
            </a:extLst>
          </p:cNvPr>
          <p:cNvSpPr txBox="1"/>
          <p:nvPr/>
        </p:nvSpPr>
        <p:spPr>
          <a:xfrm>
            <a:off x="2807912" y="4266201"/>
            <a:ext cx="2194819" cy="469077"/>
          </a:xfrm>
          <a:prstGeom prst="rect">
            <a:avLst/>
          </a:prstGeom>
          <a:noFill/>
        </p:spPr>
        <p:txBody>
          <a:bodyPr wrap="square" lIns="91440" tIns="45720" rIns="91440" bIns="45720" rtlCol="0" anchor="t">
            <a:spAutoFit/>
          </a:bodyPr>
          <a:lstStyle/>
          <a:p>
            <a:pPr algn="ctr">
              <a:spcAft>
                <a:spcPts val="3000"/>
              </a:spcAft>
              <a:defRPr/>
            </a:pPr>
            <a:r>
              <a:rPr kumimoji="0" lang="en-US" sz="2400" b="1" i="0" u="none" strike="noStrike" kern="1200" cap="none" spc="0" normalizeH="0" baseline="0" noProof="0">
                <a:ln>
                  <a:noFill/>
                </a:ln>
                <a:solidFill>
                  <a:schemeClr val="accent1"/>
                </a:solidFill>
                <a:effectLst/>
                <a:uLnTx/>
                <a:uFillTx/>
                <a:latin typeface="Montserrat"/>
                <a:ea typeface="+mn-ea"/>
                <a:cs typeface="+mn-cs"/>
              </a:rPr>
              <a:t>Our mission</a:t>
            </a:r>
          </a:p>
        </p:txBody>
      </p:sp>
      <p:sp>
        <p:nvSpPr>
          <p:cNvPr id="5" name="TextBox 4">
            <a:extLst>
              <a:ext uri="{FF2B5EF4-FFF2-40B4-BE49-F238E27FC236}">
                <a16:creationId xmlns:a16="http://schemas.microsoft.com/office/drawing/2014/main" id="{D20D428A-20B1-1497-87EB-93F9EF36582E}"/>
              </a:ext>
            </a:extLst>
          </p:cNvPr>
          <p:cNvSpPr txBox="1"/>
          <p:nvPr/>
        </p:nvSpPr>
        <p:spPr>
          <a:xfrm>
            <a:off x="1564126" y="4784909"/>
            <a:ext cx="4682389" cy="369332"/>
          </a:xfrm>
          <a:prstGeom prst="rect">
            <a:avLst/>
          </a:prstGeom>
          <a:noFill/>
        </p:spPr>
        <p:txBody>
          <a:bodyPr wrap="square">
            <a:spAutoFit/>
          </a:bodyPr>
          <a:lstStyle/>
          <a:p>
            <a:pPr algn="ctr">
              <a:spcAft>
                <a:spcPts val="1800"/>
              </a:spcAft>
              <a:defRPr/>
            </a:pPr>
            <a:r>
              <a:rPr lang="en-US" sz="1800"/>
              <a:t>[Add your school’s mission statement.]</a:t>
            </a:r>
          </a:p>
        </p:txBody>
      </p:sp>
      <p:sp>
        <p:nvSpPr>
          <p:cNvPr id="7" name="Rectangle 6">
            <a:extLst>
              <a:ext uri="{FF2B5EF4-FFF2-40B4-BE49-F238E27FC236}">
                <a16:creationId xmlns:a16="http://schemas.microsoft.com/office/drawing/2014/main" id="{2E0DF7BF-7B8E-3DF7-7577-6B778B4F572C}"/>
              </a:ext>
              <a:ext uri="{C183D7F6-B498-43B3-948B-1728B52AA6E4}">
                <adec:decorative xmlns:adec="http://schemas.microsoft.com/office/drawing/2017/decorative" val="1"/>
              </a:ext>
            </a:extLst>
          </p:cNvPr>
          <p:cNvSpPr/>
          <p:nvPr/>
        </p:nvSpPr>
        <p:spPr>
          <a:xfrm>
            <a:off x="7933765" y="0"/>
            <a:ext cx="425823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216000" bIns="45720" rtlCol="0" anchor="ctr"/>
          <a:lstStyle/>
          <a:p>
            <a:endParaRPr lang="en-US" sz="2400"/>
          </a:p>
          <a:p>
            <a:endParaRPr lang="en-US" sz="2400"/>
          </a:p>
          <a:p>
            <a:pPr algn="ctr"/>
            <a:endParaRPr lang="en-US" sz="2400"/>
          </a:p>
        </p:txBody>
      </p:sp>
      <p:pic>
        <p:nvPicPr>
          <p:cNvPr id="4" name="Content Placeholder 31">
            <a:extLst>
              <a:ext uri="{FF2B5EF4-FFF2-40B4-BE49-F238E27FC236}">
                <a16:creationId xmlns:a16="http://schemas.microsoft.com/office/drawing/2014/main" id="{41C6AD65-AFB7-1B9D-E741-EA1D50C80C5E}"/>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9700949" y="4761344"/>
            <a:ext cx="2147865" cy="2096655"/>
          </a:xfrm>
          <a:prstGeom prst="rect">
            <a:avLst/>
          </a:prstGeom>
        </p:spPr>
      </p:pic>
      <p:sp>
        <p:nvSpPr>
          <p:cNvPr id="9" name="Rectangle 8">
            <a:extLst>
              <a:ext uri="{FF2B5EF4-FFF2-40B4-BE49-F238E27FC236}">
                <a16:creationId xmlns:a16="http://schemas.microsoft.com/office/drawing/2014/main" id="{44457C9B-AFC9-DD3A-32BC-5EEE578485A0}"/>
              </a:ext>
            </a:extLst>
          </p:cNvPr>
          <p:cNvSpPr/>
          <p:nvPr/>
        </p:nvSpPr>
        <p:spPr>
          <a:xfrm>
            <a:off x="8276949" y="1778498"/>
            <a:ext cx="3571865" cy="264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216000" bIns="45720" rtlCol="0" anchor="t" anchorCtr="0"/>
          <a:lstStyle/>
          <a:p>
            <a:pPr>
              <a:lnSpc>
                <a:spcPct val="120000"/>
              </a:lnSpc>
              <a:defRPr/>
            </a:pPr>
            <a:r>
              <a:rPr lang="en-US" sz="2000">
                <a:ea typeface="+mn-lt"/>
                <a:cs typeface="+mn-lt"/>
              </a:rPr>
              <a:t>How does effective classroom management support us to enact our mission and achieve </a:t>
            </a:r>
            <a:br>
              <a:rPr lang="en-US" sz="2000">
                <a:ea typeface="+mn-lt"/>
                <a:cs typeface="+mn-lt"/>
              </a:rPr>
            </a:br>
            <a:r>
              <a:rPr lang="en-US" sz="2000">
                <a:ea typeface="+mn-lt"/>
                <a:cs typeface="+mn-lt"/>
              </a:rPr>
              <a:t>our vision</a:t>
            </a:r>
            <a:r>
              <a:rPr lang="en-US" sz="2000"/>
              <a:t>?</a:t>
            </a:r>
          </a:p>
        </p:txBody>
      </p:sp>
    </p:spTree>
    <p:extLst>
      <p:ext uri="{BB962C8B-B14F-4D97-AF65-F5344CB8AC3E}">
        <p14:creationId xmlns:p14="http://schemas.microsoft.com/office/powerpoint/2010/main" val="383020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12269-B619-A541-25AF-A440AC3F82E3}"/>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9FC60A53-45C7-B6D5-BF2C-BAEBDA858C4F}"/>
              </a:ext>
            </a:extLst>
          </p:cNvPr>
          <p:cNvSpPr>
            <a:spLocks noGrp="1"/>
          </p:cNvSpPr>
          <p:nvPr>
            <p:ph type="title"/>
          </p:nvPr>
        </p:nvSpPr>
        <p:spPr/>
        <p:txBody>
          <a:bodyPr>
            <a:normAutofit/>
          </a:bodyPr>
          <a:lstStyle/>
          <a:p>
            <a:r>
              <a:rPr lang="en-US" b="1" spc="0">
                <a:solidFill>
                  <a:srgbClr val="002F5E"/>
                </a:solidFill>
                <a:latin typeface="Montserrat SemiBold" panose="00000700000000000000" pitchFamily="2" charset="0"/>
                <a:ea typeface="PT Sans" panose="020B0503020203020204" pitchFamily="34" charset="0"/>
                <a:cs typeface="Poppins SemiBold"/>
              </a:rPr>
              <a:t>Our values</a:t>
            </a:r>
            <a:endParaRPr lang="en-AU"/>
          </a:p>
        </p:txBody>
      </p:sp>
      <p:sp>
        <p:nvSpPr>
          <p:cNvPr id="11" name="TextBox 10">
            <a:extLst>
              <a:ext uri="{FF2B5EF4-FFF2-40B4-BE49-F238E27FC236}">
                <a16:creationId xmlns:a16="http://schemas.microsoft.com/office/drawing/2014/main" id="{40CF0F52-73EA-9A75-210C-C44935D71B6B}"/>
              </a:ext>
            </a:extLst>
          </p:cNvPr>
          <p:cNvSpPr txBox="1"/>
          <p:nvPr/>
        </p:nvSpPr>
        <p:spPr>
          <a:xfrm>
            <a:off x="643532" y="1793652"/>
            <a:ext cx="7926713" cy="4451684"/>
          </a:xfrm>
          <a:prstGeom prst="rect">
            <a:avLst/>
          </a:prstGeom>
          <a:noFill/>
        </p:spPr>
        <p:txBody>
          <a:bodyPr wrap="square">
            <a:noAutofit/>
          </a:bodyPr>
          <a:lstStyle/>
          <a:p>
            <a:pPr>
              <a:lnSpc>
                <a:spcPct val="110000"/>
              </a:lnSpc>
              <a:defRPr/>
            </a:pPr>
            <a:r>
              <a:rPr lang="en-US" sz="1650" b="1">
                <a:solidFill>
                  <a:schemeClr val="accent1"/>
                </a:solidFill>
                <a:latin typeface="Montserrat"/>
              </a:rPr>
              <a:t>Value</a:t>
            </a:r>
          </a:p>
          <a:p>
            <a:pPr>
              <a:lnSpc>
                <a:spcPct val="110000"/>
              </a:lnSpc>
              <a:spcAft>
                <a:spcPts val="1800"/>
              </a:spcAft>
              <a:defRPr/>
            </a:pPr>
            <a:r>
              <a:rPr lang="en-US" sz="1650"/>
              <a:t>[Add one of your school’s values and its meaning or related goal.]</a:t>
            </a:r>
          </a:p>
          <a:p>
            <a:pPr>
              <a:lnSpc>
                <a:spcPct val="110000"/>
              </a:lnSpc>
              <a:defRPr/>
            </a:pPr>
            <a:r>
              <a:rPr lang="en-US" sz="1650" b="1">
                <a:solidFill>
                  <a:schemeClr val="accent1"/>
                </a:solidFill>
                <a:latin typeface="Montserrat"/>
              </a:rPr>
              <a:t>Value</a:t>
            </a:r>
          </a:p>
          <a:p>
            <a:pPr>
              <a:lnSpc>
                <a:spcPct val="110000"/>
              </a:lnSpc>
              <a:spcAft>
                <a:spcPts val="1800"/>
              </a:spcAft>
              <a:defRPr/>
            </a:pPr>
            <a:r>
              <a:rPr lang="en-US" sz="1650"/>
              <a:t>[Add one of your school’s values and its meaning or related goal.]</a:t>
            </a:r>
          </a:p>
          <a:p>
            <a:pPr>
              <a:lnSpc>
                <a:spcPct val="110000"/>
              </a:lnSpc>
              <a:defRPr/>
            </a:pPr>
            <a:r>
              <a:rPr lang="en-US" sz="1650" b="1">
                <a:solidFill>
                  <a:schemeClr val="accent1"/>
                </a:solidFill>
                <a:latin typeface="Montserrat"/>
              </a:rPr>
              <a:t>Value</a:t>
            </a:r>
          </a:p>
          <a:p>
            <a:pPr>
              <a:lnSpc>
                <a:spcPct val="110000"/>
              </a:lnSpc>
              <a:spcAft>
                <a:spcPts val="1800"/>
              </a:spcAft>
              <a:defRPr/>
            </a:pPr>
            <a:r>
              <a:rPr lang="en-US" sz="1650"/>
              <a:t>[Add one of your school’s values and its meaning or related goal.]</a:t>
            </a:r>
          </a:p>
          <a:p>
            <a:pPr>
              <a:lnSpc>
                <a:spcPct val="110000"/>
              </a:lnSpc>
              <a:defRPr/>
            </a:pPr>
            <a:r>
              <a:rPr lang="en-US" sz="1650" b="1">
                <a:solidFill>
                  <a:schemeClr val="accent1"/>
                </a:solidFill>
                <a:latin typeface="Montserrat"/>
              </a:rPr>
              <a:t>Value</a:t>
            </a:r>
          </a:p>
          <a:p>
            <a:pPr>
              <a:lnSpc>
                <a:spcPct val="110000"/>
              </a:lnSpc>
              <a:spcAft>
                <a:spcPts val="1800"/>
              </a:spcAft>
              <a:defRPr/>
            </a:pPr>
            <a:r>
              <a:rPr lang="en-US" sz="1650"/>
              <a:t>[Add one of your school’s values and its meaning or related goal.]</a:t>
            </a:r>
          </a:p>
          <a:p>
            <a:pPr>
              <a:lnSpc>
                <a:spcPct val="110000"/>
              </a:lnSpc>
              <a:defRPr/>
            </a:pPr>
            <a:r>
              <a:rPr lang="en-US" sz="1650" b="1">
                <a:solidFill>
                  <a:schemeClr val="accent1"/>
                </a:solidFill>
                <a:latin typeface="Montserrat"/>
              </a:rPr>
              <a:t>Value</a:t>
            </a:r>
          </a:p>
          <a:p>
            <a:pPr>
              <a:lnSpc>
                <a:spcPct val="110000"/>
              </a:lnSpc>
              <a:spcAft>
                <a:spcPts val="1800"/>
              </a:spcAft>
              <a:defRPr/>
            </a:pPr>
            <a:r>
              <a:rPr lang="en-US" sz="1650"/>
              <a:t>[Add one of your school’s values and its meaning or related goal.]</a:t>
            </a:r>
          </a:p>
          <a:p>
            <a:pPr>
              <a:lnSpc>
                <a:spcPct val="110000"/>
              </a:lnSpc>
              <a:spcAft>
                <a:spcPts val="1800"/>
              </a:spcAft>
              <a:defRPr/>
            </a:pPr>
            <a:endParaRPr lang="en-US" sz="1650">
              <a:solidFill>
                <a:srgbClr val="002F5E"/>
              </a:solidFill>
              <a:latin typeface="Montserrat"/>
            </a:endParaRPr>
          </a:p>
        </p:txBody>
      </p:sp>
      <p:sp>
        <p:nvSpPr>
          <p:cNvPr id="3" name="Rectangle 2">
            <a:extLst>
              <a:ext uri="{FF2B5EF4-FFF2-40B4-BE49-F238E27FC236}">
                <a16:creationId xmlns:a16="http://schemas.microsoft.com/office/drawing/2014/main" id="{51123507-2052-7E14-7BA1-523EA7121AA9}"/>
              </a:ext>
              <a:ext uri="{C183D7F6-B498-43B3-948B-1728B52AA6E4}">
                <adec:decorative xmlns:adec="http://schemas.microsoft.com/office/drawing/2017/decorative" val="1"/>
              </a:ext>
            </a:extLst>
          </p:cNvPr>
          <p:cNvSpPr/>
          <p:nvPr/>
        </p:nvSpPr>
        <p:spPr>
          <a:xfrm>
            <a:off x="7933765" y="0"/>
            <a:ext cx="425823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216000" bIns="45720" rtlCol="0" anchor="ctr"/>
          <a:lstStyle/>
          <a:p>
            <a:pPr algn="ctr"/>
            <a:endParaRPr lang="en-US" sz="2400"/>
          </a:p>
        </p:txBody>
      </p:sp>
      <p:pic>
        <p:nvPicPr>
          <p:cNvPr id="2" name="Content Placeholder 31">
            <a:extLst>
              <a:ext uri="{FF2B5EF4-FFF2-40B4-BE49-F238E27FC236}">
                <a16:creationId xmlns:a16="http://schemas.microsoft.com/office/drawing/2014/main" id="{3399B5D9-CB58-9192-D80B-497BDE42937F}"/>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9700949" y="4761344"/>
            <a:ext cx="2147865" cy="2096655"/>
          </a:xfrm>
          <a:prstGeom prst="rect">
            <a:avLst/>
          </a:prstGeom>
        </p:spPr>
      </p:pic>
      <p:sp>
        <p:nvSpPr>
          <p:cNvPr id="7" name="Rectangle 6">
            <a:extLst>
              <a:ext uri="{FF2B5EF4-FFF2-40B4-BE49-F238E27FC236}">
                <a16:creationId xmlns:a16="http://schemas.microsoft.com/office/drawing/2014/main" id="{2758FAD8-C411-B172-ECE3-D6141B68C093}"/>
              </a:ext>
            </a:extLst>
          </p:cNvPr>
          <p:cNvSpPr/>
          <p:nvPr/>
        </p:nvSpPr>
        <p:spPr>
          <a:xfrm>
            <a:off x="8276949" y="1717863"/>
            <a:ext cx="3571865" cy="264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216000" bIns="45720" rtlCol="0" anchor="ctr"/>
          <a:lstStyle/>
          <a:p>
            <a:pPr>
              <a:lnSpc>
                <a:spcPct val="120000"/>
              </a:lnSpc>
            </a:pPr>
            <a:r>
              <a:rPr lang="en-US" sz="2000"/>
              <a:t>What </a:t>
            </a:r>
            <a:r>
              <a:rPr lang="en-US" sz="2000" err="1"/>
              <a:t>behaviours</a:t>
            </a:r>
            <a:r>
              <a:rPr lang="en-US" sz="2000"/>
              <a:t> do you expect to see when our values are demonstrated by:</a:t>
            </a:r>
          </a:p>
          <a:p>
            <a:pPr marL="342900" indent="-342900">
              <a:lnSpc>
                <a:spcPct val="120000"/>
              </a:lnSpc>
              <a:buFont typeface="Arial" panose="020B0604020202020204" pitchFamily="34" charset="0"/>
              <a:buChar char="•"/>
            </a:pPr>
            <a:r>
              <a:rPr lang="en-US" sz="2000"/>
              <a:t>staff</a:t>
            </a:r>
          </a:p>
          <a:p>
            <a:pPr marL="342900" indent="-342900">
              <a:lnSpc>
                <a:spcPct val="120000"/>
              </a:lnSpc>
              <a:buFont typeface="Arial" panose="020B0604020202020204" pitchFamily="34" charset="0"/>
              <a:buChar char="•"/>
            </a:pPr>
            <a:r>
              <a:rPr lang="en-US" sz="2000"/>
              <a:t>students</a:t>
            </a:r>
          </a:p>
          <a:p>
            <a:pPr marL="342900" indent="-342900">
              <a:lnSpc>
                <a:spcPct val="120000"/>
              </a:lnSpc>
              <a:buFont typeface="Arial" panose="020B0604020202020204" pitchFamily="34" charset="0"/>
              <a:buChar char="•"/>
            </a:pPr>
            <a:r>
              <a:rPr lang="en-US" sz="2000"/>
              <a:t>parents and carers?</a:t>
            </a:r>
          </a:p>
        </p:txBody>
      </p:sp>
    </p:spTree>
    <p:extLst>
      <p:ext uri="{BB962C8B-B14F-4D97-AF65-F5344CB8AC3E}">
        <p14:creationId xmlns:p14="http://schemas.microsoft.com/office/powerpoint/2010/main" val="32599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8D74B-DE6C-3ACD-019A-C9B05DBCA332}"/>
              </a:ext>
              <a:ext uri="{C183D7F6-B498-43B3-948B-1728B52AA6E4}">
                <adec:decorative xmlns:adec="http://schemas.microsoft.com/office/drawing/2017/decorative" val="1"/>
              </a:ext>
            </a:extLst>
          </p:cNvPr>
          <p:cNvPicPr>
            <a:picLocks noChangeAspect="1"/>
          </p:cNvPicPr>
          <p:nvPr/>
        </p:nvPicPr>
        <p:blipFill rotWithShape="1">
          <a:blip r:embed="rId3"/>
          <a:srcRect t="19163" r="38091" b="19163"/>
          <a:stretch/>
        </p:blipFill>
        <p:spPr>
          <a:xfrm>
            <a:off x="5307723" y="0"/>
            <a:ext cx="6884277" cy="6858000"/>
          </a:xfrm>
          <a:prstGeom prst="rect">
            <a:avLst/>
          </a:prstGeom>
        </p:spPr>
      </p:pic>
      <p:pic>
        <p:nvPicPr>
          <p:cNvPr id="4" name="Graphic 3">
            <a:extLst>
              <a:ext uri="{FF2B5EF4-FFF2-40B4-BE49-F238E27FC236}">
                <a16:creationId xmlns:a16="http://schemas.microsoft.com/office/drawing/2014/main" id="{91091F8C-FE04-4A9C-C3B4-2E8038AD5C1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1561" y="1908516"/>
            <a:ext cx="3670133" cy="3040967"/>
          </a:xfrm>
          <a:prstGeom prst="rect">
            <a:avLst/>
          </a:prstGeom>
        </p:spPr>
      </p:pic>
      <p:sp>
        <p:nvSpPr>
          <p:cNvPr id="23" name="Title 1">
            <a:extLst>
              <a:ext uri="{FF2B5EF4-FFF2-40B4-BE49-F238E27FC236}">
                <a16:creationId xmlns:a16="http://schemas.microsoft.com/office/drawing/2014/main" id="{EBA57B13-5FF0-4792-8D03-A64028B191D6}"/>
              </a:ext>
            </a:extLst>
          </p:cNvPr>
          <p:cNvSpPr txBox="1">
            <a:spLocks noGrp="1"/>
          </p:cNvSpPr>
          <p:nvPr>
            <p:ph type="title" idx="4294967295"/>
          </p:nvPr>
        </p:nvSpPr>
        <p:spPr>
          <a:xfrm>
            <a:off x="767408" y="3125442"/>
            <a:ext cx="3917281" cy="60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ontserrat SemiBold" panose="00000700000000000000" pitchFamily="2" charset="0"/>
                <a:ea typeface="Montserrat" charset="0"/>
                <a:cs typeface="Montserrat" charset="0"/>
              </a:rPr>
              <a:t>Questions</a:t>
            </a:r>
          </a:p>
        </p:txBody>
      </p:sp>
    </p:spTree>
    <p:extLst>
      <p:ext uri="{BB962C8B-B14F-4D97-AF65-F5344CB8AC3E}">
        <p14:creationId xmlns:p14="http://schemas.microsoft.com/office/powerpoint/2010/main" val="17599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4622B-95E7-D928-3BBB-708BCEEF5622}"/>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6B14FCD5-6985-EB09-831B-6A251AA247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45" y="1204826"/>
            <a:ext cx="915308" cy="782172"/>
          </a:xfrm>
          <a:prstGeom prst="rect">
            <a:avLst/>
          </a:prstGeom>
        </p:spPr>
      </p:pic>
      <p:sp>
        <p:nvSpPr>
          <p:cNvPr id="8" name="Title 7">
            <a:extLst>
              <a:ext uri="{FF2B5EF4-FFF2-40B4-BE49-F238E27FC236}">
                <a16:creationId xmlns:a16="http://schemas.microsoft.com/office/drawing/2014/main" id="{414C7744-96DE-B39A-542E-647CFA9F850F}"/>
              </a:ext>
            </a:extLst>
          </p:cNvPr>
          <p:cNvSpPr>
            <a:spLocks noGrp="1"/>
          </p:cNvSpPr>
          <p:nvPr>
            <p:ph type="title"/>
          </p:nvPr>
        </p:nvSpPr>
        <p:spPr/>
        <p:txBody>
          <a:bodyPr/>
          <a:lstStyle/>
          <a:p>
            <a:r>
              <a:rPr lang="en-US" b="1">
                <a:latin typeface="Montserrat SemiBold"/>
              </a:rPr>
              <a:t>Our positive relationships with students and families</a:t>
            </a:r>
            <a:endParaRPr lang="en-AU"/>
          </a:p>
        </p:txBody>
      </p:sp>
    </p:spTree>
    <p:extLst>
      <p:ext uri="{BB962C8B-B14F-4D97-AF65-F5344CB8AC3E}">
        <p14:creationId xmlns:p14="http://schemas.microsoft.com/office/powerpoint/2010/main" val="236921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797C-156D-61B4-592A-64FB612E9749}"/>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8F16F3D8-4930-EA32-F79B-73FF869B98DB}"/>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Positive relationships with students and families</a:t>
            </a:r>
            <a:endParaRPr lang="en-AU"/>
          </a:p>
        </p:txBody>
      </p:sp>
      <p:sp>
        <p:nvSpPr>
          <p:cNvPr id="26" name="TextBox 25">
            <a:extLst>
              <a:ext uri="{FF2B5EF4-FFF2-40B4-BE49-F238E27FC236}">
                <a16:creationId xmlns:a16="http://schemas.microsoft.com/office/drawing/2014/main" id="{9178F523-6064-D48D-EE36-97B3FBE91A64}"/>
              </a:ext>
            </a:extLst>
          </p:cNvPr>
          <p:cNvSpPr txBox="1"/>
          <p:nvPr/>
        </p:nvSpPr>
        <p:spPr>
          <a:xfrm>
            <a:off x="660494" y="1779905"/>
            <a:ext cx="8625755" cy="400110"/>
          </a:xfrm>
          <a:prstGeom prst="rect">
            <a:avLst/>
          </a:prstGeom>
          <a:noFill/>
        </p:spPr>
        <p:txBody>
          <a:bodyPr wrap="square" lIns="91440" tIns="45720" rIns="91440" bIns="45720" rtlCol="0" anchor="t">
            <a:spAutoFit/>
          </a:bodyPr>
          <a:lstStyle/>
          <a:p>
            <a:pPr>
              <a:spcAft>
                <a:spcPts val="3000"/>
              </a:spcAft>
              <a:defRPr/>
            </a:pPr>
            <a:r>
              <a:rPr kumimoji="0" lang="en-US" sz="2000" b="1" i="0" u="none" strike="noStrike" kern="1200" cap="none" spc="0" normalizeH="0" baseline="0" noProof="0">
                <a:ln>
                  <a:noFill/>
                </a:ln>
                <a:solidFill>
                  <a:schemeClr val="accent1"/>
                </a:solidFill>
                <a:effectLst/>
                <a:uLnTx/>
                <a:uFillTx/>
                <a:latin typeface="Montserrat"/>
                <a:ea typeface="+mn-ea"/>
                <a:cs typeface="+mn-cs"/>
              </a:rPr>
              <a:t>Why?</a:t>
            </a:r>
          </a:p>
        </p:txBody>
      </p:sp>
      <p:sp>
        <p:nvSpPr>
          <p:cNvPr id="5" name="TextBox 4">
            <a:extLst>
              <a:ext uri="{FF2B5EF4-FFF2-40B4-BE49-F238E27FC236}">
                <a16:creationId xmlns:a16="http://schemas.microsoft.com/office/drawing/2014/main" id="{B5934175-90CC-91D3-C5CC-0D5813DFE027}"/>
              </a:ext>
            </a:extLst>
          </p:cNvPr>
          <p:cNvSpPr txBox="1"/>
          <p:nvPr/>
        </p:nvSpPr>
        <p:spPr>
          <a:xfrm>
            <a:off x="638295" y="2429354"/>
            <a:ext cx="9820909" cy="2379369"/>
          </a:xfrm>
          <a:prstGeom prst="rect">
            <a:avLst/>
          </a:prstGeom>
          <a:noFill/>
        </p:spPr>
        <p:txBody>
          <a:bodyPr wrap="square" lIns="91440" tIns="45720" rIns="91440" bIns="45720" rtlCol="0" anchor="t">
            <a:spAutoFit/>
          </a:bodyPr>
          <a:lstStyle/>
          <a:p>
            <a:pPr>
              <a:lnSpc>
                <a:spcPct val="110000"/>
              </a:lnSpc>
              <a:spcAft>
                <a:spcPts val="1200"/>
              </a:spcAf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To create</a:t>
            </a:r>
            <a:r>
              <a:rPr kumimoji="0" lang="en-US" sz="2000" b="0" i="0" u="none" strike="noStrike" kern="1200" cap="none" spc="0" normalizeH="0" noProof="0">
                <a:ln>
                  <a:noFill/>
                </a:ln>
                <a:solidFill>
                  <a:srgbClr val="002F5E"/>
                </a:solidFill>
                <a:effectLst/>
                <a:uLnTx/>
                <a:uFillTx/>
                <a:latin typeface="Montserrat"/>
                <a:ea typeface="+mn-ea"/>
                <a:cs typeface="+mn-cs"/>
              </a:rPr>
              <a:t> a positive learning environment </a:t>
            </a:r>
            <a:r>
              <a:rPr lang="en-US" sz="2000" baseline="0">
                <a:solidFill>
                  <a:srgbClr val="002F5E"/>
                </a:solidFill>
                <a:latin typeface="Montserrat"/>
              </a:rPr>
              <a:t>where students are</a:t>
            </a:r>
            <a:r>
              <a:rPr kumimoji="0" lang="en-US" sz="2000" b="0" i="0" u="none" strike="noStrike" kern="1200" cap="none" spc="0" normalizeH="0" baseline="0" noProof="0">
                <a:ln>
                  <a:noFill/>
                </a:ln>
                <a:solidFill>
                  <a:srgbClr val="002F5E"/>
                </a:solidFill>
                <a:effectLst/>
                <a:uLnTx/>
                <a:uFillTx/>
                <a:latin typeface="Montserrat"/>
                <a:ea typeface="+mn-ea"/>
                <a:cs typeface="+mn-cs"/>
              </a:rPr>
              <a:t>:</a:t>
            </a:r>
          </a:p>
          <a:p>
            <a:pPr marL="800100" lvl="1" indent="-342900">
              <a:lnSpc>
                <a:spcPct val="110000"/>
              </a:lnSpc>
              <a:spcAft>
                <a:spcPts val="1200"/>
              </a:spcAft>
              <a:buFont typeface="Arial" panose="020B0604020202020204" pitchFamily="34" charset="0"/>
              <a:buChar char="•"/>
              <a:defRPr/>
            </a:pPr>
            <a:r>
              <a:rPr lang="en-AU" sz="2000">
                <a:solidFill>
                  <a:srgbClr val="002F5E"/>
                </a:solidFill>
              </a:rPr>
              <a:t>safe</a:t>
            </a:r>
          </a:p>
          <a:p>
            <a:pPr marL="800100" lvl="1" indent="-342900">
              <a:lnSpc>
                <a:spcPct val="110000"/>
              </a:lnSpc>
              <a:spcAft>
                <a:spcPts val="1200"/>
              </a:spcAft>
              <a:buFont typeface="Arial" panose="020B0604020202020204" pitchFamily="34" charset="0"/>
              <a:buChar char="•"/>
              <a:defRPr/>
            </a:pPr>
            <a:r>
              <a:rPr lang="en-AU" sz="2000">
                <a:solidFill>
                  <a:srgbClr val="002F5E"/>
                </a:solidFill>
              </a:rPr>
              <a:t>respected</a:t>
            </a:r>
          </a:p>
          <a:p>
            <a:pPr marL="800100" lvl="1" indent="-342900">
              <a:lnSpc>
                <a:spcPct val="110000"/>
              </a:lnSpc>
              <a:spcAft>
                <a:spcPts val="1200"/>
              </a:spcAft>
              <a:buFont typeface="Arial" panose="020B0604020202020204" pitchFamily="34" charset="0"/>
              <a:buChar char="•"/>
              <a:defRPr/>
            </a:pPr>
            <a:r>
              <a:rPr lang="en-AU" sz="2000">
                <a:solidFill>
                  <a:srgbClr val="002F5E"/>
                </a:solidFill>
              </a:rPr>
              <a:t>supported</a:t>
            </a:r>
          </a:p>
          <a:p>
            <a:pPr marL="800100" lvl="1" indent="-342900">
              <a:lnSpc>
                <a:spcPct val="110000"/>
              </a:lnSpc>
              <a:spcAft>
                <a:spcPts val="1200"/>
              </a:spcAft>
              <a:buFont typeface="Arial" panose="020B0604020202020204" pitchFamily="34" charset="0"/>
              <a:buChar char="•"/>
              <a:defRPr/>
            </a:pPr>
            <a:r>
              <a:rPr lang="en-AU" sz="2000">
                <a:solidFill>
                  <a:srgbClr val="002F5E"/>
                </a:solidFill>
              </a:rPr>
              <a:t>motivated to learn.</a:t>
            </a:r>
          </a:p>
        </p:txBody>
      </p:sp>
      <p:sp>
        <p:nvSpPr>
          <p:cNvPr id="6" name="TextBox 5">
            <a:extLst>
              <a:ext uri="{FF2B5EF4-FFF2-40B4-BE49-F238E27FC236}">
                <a16:creationId xmlns:a16="http://schemas.microsoft.com/office/drawing/2014/main" id="{179D79FE-4840-1BD3-0B97-28CA4131800B}"/>
              </a:ext>
              <a:ext uri="{C183D7F6-B498-43B3-948B-1728B52AA6E4}">
                <adec:decorative xmlns:adec="http://schemas.microsoft.com/office/drawing/2017/decorative" val="1"/>
              </a:ext>
            </a:extLst>
          </p:cNvPr>
          <p:cNvSpPr txBox="1"/>
          <p:nvPr/>
        </p:nvSpPr>
        <p:spPr>
          <a:xfrm>
            <a:off x="734337" y="5157813"/>
            <a:ext cx="10723326" cy="1134464"/>
          </a:xfrm>
          <a:prstGeom prst="rect">
            <a:avLst/>
          </a:prstGeom>
          <a:solidFill>
            <a:schemeClr val="accent1"/>
          </a:solidFill>
        </p:spPr>
        <p:txBody>
          <a:bodyPr wrap="square" anchor="ctr" anchorCtr="0">
            <a:normAutofit/>
          </a:bodyPr>
          <a:lstStyle/>
          <a:p>
            <a:pPr marL="377100" algn="l" rtl="0" fontAlgn="base">
              <a:lnSpc>
                <a:spcPct val="110000"/>
              </a:lnSpc>
              <a:spcAft>
                <a:spcPts val="1800"/>
              </a:spcAft>
            </a:pPr>
            <a:endParaRPr lang="en-US" b="0" i="0">
              <a:solidFill>
                <a:schemeClr val="bg1"/>
              </a:solidFill>
              <a:effectLst/>
              <a:latin typeface="Montserrat" panose="00000500000000000000" pitchFamily="2" charset="0"/>
            </a:endParaRPr>
          </a:p>
        </p:txBody>
      </p:sp>
      <p:sp>
        <p:nvSpPr>
          <p:cNvPr id="4" name="TextBox 3">
            <a:extLst>
              <a:ext uri="{FF2B5EF4-FFF2-40B4-BE49-F238E27FC236}">
                <a16:creationId xmlns:a16="http://schemas.microsoft.com/office/drawing/2014/main" id="{079F8ABA-7E94-0241-6B0F-D6B3C6576AFC}"/>
              </a:ext>
            </a:extLst>
          </p:cNvPr>
          <p:cNvSpPr txBox="1"/>
          <p:nvPr/>
        </p:nvSpPr>
        <p:spPr>
          <a:xfrm>
            <a:off x="1216430" y="5522667"/>
            <a:ext cx="9759140" cy="409599"/>
          </a:xfrm>
          <a:prstGeom prst="rect">
            <a:avLst/>
          </a:prstGeom>
          <a:noFill/>
        </p:spPr>
        <p:txBody>
          <a:bodyPr wrap="square">
            <a:spAutoFit/>
          </a:bodyPr>
          <a:lstStyle/>
          <a:p>
            <a:pPr marL="0" lvl="1" algn="ctr">
              <a:lnSpc>
                <a:spcPct val="110000"/>
              </a:lnSpc>
              <a:spcAft>
                <a:spcPts val="1200"/>
              </a:spcAft>
              <a:defRPr/>
            </a:pPr>
            <a:r>
              <a:rPr lang="en-US" sz="2000" b="1">
                <a:solidFill>
                  <a:schemeClr val="bg1"/>
                </a:solidFill>
                <a:latin typeface="Montserrat"/>
              </a:rPr>
              <a:t>Positive family</a:t>
            </a:r>
            <a:r>
              <a:rPr lang="en-US" sz="2000" b="1">
                <a:solidFill>
                  <a:schemeClr val="bg1"/>
                </a:solidFill>
                <a:cs typeface="Times New Roman" panose="02020603050405020304" pitchFamily="18" charset="0"/>
              </a:rPr>
              <a:t>–</a:t>
            </a:r>
            <a:r>
              <a:rPr lang="en-US" sz="2000" b="1">
                <a:solidFill>
                  <a:schemeClr val="bg1"/>
                </a:solidFill>
                <a:latin typeface="Montserrat"/>
              </a:rPr>
              <a:t>school partnerships support students’ engagement.</a:t>
            </a:r>
            <a:endParaRPr lang="en-AU" sz="2000" b="1">
              <a:solidFill>
                <a:schemeClr val="bg1"/>
              </a:solidFill>
              <a:latin typeface="Montserrat"/>
            </a:endParaRPr>
          </a:p>
        </p:txBody>
      </p:sp>
    </p:spTree>
    <p:extLst>
      <p:ext uri="{BB962C8B-B14F-4D97-AF65-F5344CB8AC3E}">
        <p14:creationId xmlns:p14="http://schemas.microsoft.com/office/powerpoint/2010/main" val="2026865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324A655D-FC40-46E0-933B-4E6BA33E51CD}"/>
              </a:ext>
            </a:extLst>
          </p:cNvPr>
          <p:cNvSpPr>
            <a:spLocks noGrp="1"/>
          </p:cNvSpPr>
          <p:nvPr>
            <p:ph type="title"/>
          </p:nvPr>
        </p:nvSpPr>
        <p:spPr>
          <a:xfrm>
            <a:off x="612255" y="403210"/>
            <a:ext cx="5822412" cy="760567"/>
          </a:xfrm>
        </p:spPr>
        <p:txBody>
          <a:bodyPr>
            <a:noAutofit/>
          </a:bodyPr>
          <a:lstStyle/>
          <a:p>
            <a:r>
              <a:rPr lang="en-US" sz="2600" b="1" spc="0">
                <a:solidFill>
                  <a:srgbClr val="002F5E"/>
                </a:solidFill>
                <a:latin typeface="Montserrat SemiBold" panose="00000700000000000000" pitchFamily="2" charset="0"/>
                <a:ea typeface="PT Sans" panose="020B0503020203020204" pitchFamily="34" charset="0"/>
                <a:cs typeface="Poppins SemiBold"/>
              </a:rPr>
              <a:t>Building </a:t>
            </a:r>
            <a:r>
              <a:rPr kumimoji="0" lang="en-US" sz="26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positive connections with all students</a:t>
            </a:r>
            <a:endParaRPr lang="en-AU" sz="2600"/>
          </a:p>
        </p:txBody>
      </p:sp>
      <p:sp>
        <p:nvSpPr>
          <p:cNvPr id="28" name="TextBox 27">
            <a:extLst>
              <a:ext uri="{FF2B5EF4-FFF2-40B4-BE49-F238E27FC236}">
                <a16:creationId xmlns:a16="http://schemas.microsoft.com/office/drawing/2014/main" id="{01F0A387-DE8C-F14E-B104-9A7F6DECBBC2}"/>
              </a:ext>
              <a:ext uri="{C183D7F6-B498-43B3-948B-1728B52AA6E4}">
                <adec:decorative xmlns:adec="http://schemas.microsoft.com/office/drawing/2017/decorative" val="0"/>
              </a:ext>
            </a:extLst>
          </p:cNvPr>
          <p:cNvSpPr txBox="1"/>
          <p:nvPr/>
        </p:nvSpPr>
        <p:spPr>
          <a:xfrm>
            <a:off x="656170" y="1767384"/>
            <a:ext cx="5061399" cy="139448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10000"/>
              </a:lnSpc>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Interact positively with all students</a:t>
            </a:r>
          </a:p>
          <a:p>
            <a:pPr marL="342900" marR="0" lvl="0" indent="-342900" algn="l" defTabSz="914400" rtl="0" eaLnBrk="1" fontAlgn="auto" latinLnBrk="0" hangingPunct="1">
              <a:lnSpc>
                <a:spcPct val="110000"/>
              </a:lnSpc>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Engage with families</a:t>
            </a:r>
          </a:p>
          <a:p>
            <a:pPr marL="342900" marR="0" lvl="0" indent="-342900" algn="l" defTabSz="914400" rtl="0" eaLnBrk="1" fontAlgn="auto" latinLnBrk="0" hangingPunct="1">
              <a:lnSpc>
                <a:spcPct val="110000"/>
              </a:lnSpc>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Get to know your students</a:t>
            </a:r>
            <a:endParaRPr lang="en-US" sz="2000">
              <a:solidFill>
                <a:srgbClr val="002F5E"/>
              </a:solidFill>
              <a:latin typeface="Montserrat"/>
            </a:endParaRPr>
          </a:p>
        </p:txBody>
      </p:sp>
      <p:pic>
        <p:nvPicPr>
          <p:cNvPr id="4" name="Picture 3" descr="A teacher smiling at two students who are playing the keyboard.">
            <a:extLst>
              <a:ext uri="{FF2B5EF4-FFF2-40B4-BE49-F238E27FC236}">
                <a16:creationId xmlns:a16="http://schemas.microsoft.com/office/drawing/2014/main" id="{771A5050-4100-EF62-E949-A1286C7562D2}"/>
              </a:ext>
            </a:extLst>
          </p:cNvPr>
          <p:cNvPicPr>
            <a:picLocks noChangeAspect="1"/>
          </p:cNvPicPr>
          <p:nvPr/>
        </p:nvPicPr>
        <p:blipFill rotWithShape="1">
          <a:blip r:embed="rId3"/>
          <a:srcRect l="24916" r="18774" b="3292"/>
          <a:stretch/>
        </p:blipFill>
        <p:spPr>
          <a:xfrm>
            <a:off x="6202110" y="0"/>
            <a:ext cx="5989890" cy="6858000"/>
          </a:xfrm>
          <a:prstGeom prst="rect">
            <a:avLst/>
          </a:prstGeom>
        </p:spPr>
      </p:pic>
      <p:sp>
        <p:nvSpPr>
          <p:cNvPr id="6" name="TextBox 5">
            <a:extLst>
              <a:ext uri="{FF2B5EF4-FFF2-40B4-BE49-F238E27FC236}">
                <a16:creationId xmlns:a16="http://schemas.microsoft.com/office/drawing/2014/main" id="{8B007452-FA14-7FFE-E31E-66DAEA613272}"/>
              </a:ext>
              <a:ext uri="{C183D7F6-B498-43B3-948B-1728B52AA6E4}">
                <adec:decorative xmlns:adec="http://schemas.microsoft.com/office/drawing/2017/decorative" val="0"/>
              </a:ext>
            </a:extLst>
          </p:cNvPr>
          <p:cNvSpPr txBox="1"/>
          <p:nvPr/>
        </p:nvSpPr>
        <p:spPr>
          <a:xfrm>
            <a:off x="8116867" y="6517637"/>
            <a:ext cx="4003694" cy="261610"/>
          </a:xfrm>
          <a:prstGeom prst="rect">
            <a:avLst/>
          </a:prstGeom>
          <a:noFill/>
        </p:spPr>
        <p:txBody>
          <a:bodyPr wrap="square">
            <a:spAutoFit/>
          </a:bodyPr>
          <a:lstStyle/>
          <a:p>
            <a:pPr algn="r"/>
            <a:r>
              <a:rPr lang="en-AU" sz="1100" dirty="0">
                <a:solidFill>
                  <a:schemeClr val="accent1"/>
                </a:solidFill>
                <a:hlinkClick r:id="rId4" tooltip="https://www.istockphoto.com/portfolio/asiseeit?mediatype=photography"/>
              </a:rPr>
              <a:t>Image credit: iStock.com/</a:t>
            </a:r>
            <a:r>
              <a:rPr lang="en-AU" sz="1100" dirty="0" err="1">
                <a:solidFill>
                  <a:schemeClr val="accent1"/>
                </a:solidFill>
                <a:hlinkClick r:id="rId4" tooltip="https://www.istockphoto.com/portfolio/asiseeit?mediatype=photography"/>
              </a:rPr>
              <a:t>SolStock</a:t>
            </a:r>
            <a:endParaRPr lang="en-AU" sz="1100" dirty="0">
              <a:solidFill>
                <a:schemeClr val="accent1"/>
              </a:solidFill>
            </a:endParaRPr>
          </a:p>
        </p:txBody>
      </p:sp>
    </p:spTree>
    <p:extLst>
      <p:ext uri="{BB962C8B-B14F-4D97-AF65-F5344CB8AC3E}">
        <p14:creationId xmlns:p14="http://schemas.microsoft.com/office/powerpoint/2010/main" val="2405782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D8F1-8CC1-A475-A07D-4FA24F30D07F}"/>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137B2BEF-6E04-1CA2-2804-3D6219E12B4E}"/>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Positive relationships with students and families</a:t>
            </a:r>
            <a:endParaRPr lang="en-AU"/>
          </a:p>
        </p:txBody>
      </p:sp>
      <p:sp>
        <p:nvSpPr>
          <p:cNvPr id="12" name="TextBox 11">
            <a:extLst>
              <a:ext uri="{FF2B5EF4-FFF2-40B4-BE49-F238E27FC236}">
                <a16:creationId xmlns:a16="http://schemas.microsoft.com/office/drawing/2014/main" id="{AD4A5A01-19A6-5563-05C3-14E0151B21B4}"/>
              </a:ext>
            </a:extLst>
          </p:cNvPr>
          <p:cNvSpPr txBox="1"/>
          <p:nvPr/>
        </p:nvSpPr>
        <p:spPr>
          <a:xfrm>
            <a:off x="660494" y="1779905"/>
            <a:ext cx="8625755" cy="400110"/>
          </a:xfrm>
          <a:prstGeom prst="rect">
            <a:avLst/>
          </a:prstGeom>
          <a:noFill/>
        </p:spPr>
        <p:txBody>
          <a:bodyPr wrap="square" lIns="91440" tIns="45720" rIns="91440" bIns="45720" rtlCol="0" anchor="t">
            <a:spAutoFit/>
          </a:bodyPr>
          <a:lstStyle/>
          <a:p>
            <a:pPr>
              <a:spcAft>
                <a:spcPts val="3000"/>
              </a:spcAft>
              <a:defRPr/>
            </a:pPr>
            <a:r>
              <a:rPr kumimoji="0" lang="en-US" sz="2000" b="1" i="0" u="none" strike="noStrike" kern="1200" cap="none" spc="0" normalizeH="0" baseline="0" noProof="0">
                <a:ln>
                  <a:noFill/>
                </a:ln>
                <a:solidFill>
                  <a:schemeClr val="accent1"/>
                </a:solidFill>
                <a:effectLst/>
                <a:uLnTx/>
                <a:uFillTx/>
                <a:latin typeface="Montserrat"/>
                <a:ea typeface="+mn-ea"/>
                <a:cs typeface="+mn-cs"/>
              </a:rPr>
              <a:t>What we do every day (or is ongoing)</a:t>
            </a:r>
          </a:p>
        </p:txBody>
      </p:sp>
      <p:sp>
        <p:nvSpPr>
          <p:cNvPr id="13" name="TextBox 12">
            <a:extLst>
              <a:ext uri="{FF2B5EF4-FFF2-40B4-BE49-F238E27FC236}">
                <a16:creationId xmlns:a16="http://schemas.microsoft.com/office/drawing/2014/main" id="{0F2AAF73-6412-F54B-545C-1CBBCB87AAAF}"/>
              </a:ext>
            </a:extLst>
          </p:cNvPr>
          <p:cNvSpPr txBox="1"/>
          <p:nvPr/>
        </p:nvSpPr>
        <p:spPr>
          <a:xfrm>
            <a:off x="654009" y="2386572"/>
            <a:ext cx="10898796" cy="4156779"/>
          </a:xfrm>
          <a:prstGeom prst="rect">
            <a:avLst/>
          </a:prstGeom>
          <a:noFill/>
        </p:spPr>
        <p:txBody>
          <a:bodyPr wrap="square" lIns="91440" tIns="45720" rIns="91440" bIns="45720" anchor="t">
            <a:spAutoFit/>
          </a:bodyPr>
          <a:lstStyle/>
          <a:p>
            <a:pPr marL="285750" indent="-285750">
              <a:lnSpc>
                <a:spcPct val="120000"/>
              </a:lnSpc>
              <a:spcAft>
                <a:spcPts val="1200"/>
              </a:spcAft>
              <a:buFont typeface="Arial" panose="020B0604020202020204" pitchFamily="34" charset="0"/>
              <a:buChar char="•"/>
              <a:defRPr/>
            </a:pPr>
            <a:r>
              <a:rPr lang="en-US" sz="2000">
                <a:ea typeface="+mn-lt"/>
                <a:cs typeface="+mn-lt"/>
              </a:rPr>
              <a:t>We speak in a calm tone and are always polite and respectful.</a:t>
            </a:r>
          </a:p>
          <a:p>
            <a:pPr marL="285750" indent="-285750">
              <a:lnSpc>
                <a:spcPct val="120000"/>
              </a:lnSpc>
              <a:spcAft>
                <a:spcPts val="1200"/>
              </a:spcAft>
              <a:buFont typeface="Arial" panose="020B0604020202020204" pitchFamily="34" charset="0"/>
              <a:buChar char="•"/>
              <a:defRPr/>
            </a:pPr>
            <a:r>
              <a:rPr lang="en-US" sz="2000"/>
              <a:t>Acknowledge students meeting behaviour expectations and praise students exceeding behaviour expectations specific to them.</a:t>
            </a:r>
            <a:endParaRPr lang="en-AU" sz="2000"/>
          </a:p>
          <a:p>
            <a:pPr marL="285750" indent="-285750">
              <a:lnSpc>
                <a:spcPct val="120000"/>
              </a:lnSpc>
              <a:spcAft>
                <a:spcPts val="1200"/>
              </a:spcAft>
              <a:buFont typeface="Arial" panose="020B0604020202020204" pitchFamily="34" charset="0"/>
              <a:buChar char="•"/>
              <a:defRPr/>
            </a:pPr>
            <a:r>
              <a:rPr lang="en-US" sz="2000"/>
              <a:t>Use positive non-verbal communication.</a:t>
            </a:r>
          </a:p>
          <a:p>
            <a:pPr marL="285750" indent="-285750">
              <a:lnSpc>
                <a:spcPct val="120000"/>
              </a:lnSpc>
              <a:spcAft>
                <a:spcPts val="1200"/>
              </a:spcAft>
              <a:buFont typeface="Arial" panose="020B0604020202020204" pitchFamily="34" charset="0"/>
              <a:buChar char="•"/>
              <a:defRPr/>
            </a:pPr>
            <a:r>
              <a:rPr lang="en-US" sz="2000"/>
              <a:t>During break times, engage in conversation with students about their hobbies </a:t>
            </a:r>
            <a:br>
              <a:rPr lang="en-US" sz="2000"/>
            </a:br>
            <a:r>
              <a:rPr lang="en-US" sz="2000"/>
              <a:t>and interests.</a:t>
            </a:r>
          </a:p>
          <a:p>
            <a:pPr marL="285750" indent="-285750">
              <a:lnSpc>
                <a:spcPct val="120000"/>
              </a:lnSpc>
              <a:spcAft>
                <a:spcPts val="1200"/>
              </a:spcAft>
              <a:buFont typeface="Arial" panose="020B0604020202020204" pitchFamily="34" charset="0"/>
              <a:buChar char="•"/>
              <a:defRPr/>
            </a:pPr>
            <a:r>
              <a:rPr lang="en-US" sz="2000"/>
              <a:t>Exit classrooms at the end of the day with students to farewell them and interact with other students and families.  </a:t>
            </a:r>
          </a:p>
          <a:p>
            <a:pPr>
              <a:lnSpc>
                <a:spcPct val="120000"/>
              </a:lnSpc>
              <a:spcAft>
                <a:spcPts val="1200"/>
              </a:spcAft>
              <a:defRPr/>
            </a:pPr>
            <a:endParaRPr lang="en-US" sz="2000">
              <a:solidFill>
                <a:srgbClr val="002F5E"/>
              </a:solidFill>
              <a:highlight>
                <a:srgbClr val="FFFF00"/>
              </a:highlight>
              <a:latin typeface="Montserrat"/>
            </a:endParaRPr>
          </a:p>
        </p:txBody>
      </p:sp>
    </p:spTree>
    <p:extLst>
      <p:ext uri="{BB962C8B-B14F-4D97-AF65-F5344CB8AC3E}">
        <p14:creationId xmlns:p14="http://schemas.microsoft.com/office/powerpoint/2010/main" val="412505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40BA9F35-475C-4252-8003-17C2E1EB9472}"/>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305E"/>
                </a:solidFill>
                <a:effectLst/>
                <a:uLnTx/>
                <a:uFillTx/>
                <a:latin typeface="Montserrat" panose="00000500000000000000" pitchFamily="2" charset="0"/>
                <a:ea typeface="+mn-ea"/>
                <a:cs typeface="+mn-cs"/>
              </a:rPr>
              <a:t>Our whole-school approach to classroom management</a:t>
            </a:r>
            <a:endParaRPr kumimoji="0" lang="en-AU" sz="5400" b="1" i="0" u="none" strike="noStrike" kern="1200" cap="none" spc="0" normalizeH="0" baseline="0" noProof="0" dirty="0">
              <a:ln>
                <a:noFill/>
              </a:ln>
              <a:solidFill>
                <a:srgbClr val="00305E"/>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26236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E09D-E5F3-4AE9-0BEC-9F9861EA9840}"/>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4E148833-7E58-5C06-9752-5519C82B26B6}"/>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Positive relationships with students and families</a:t>
            </a:r>
            <a:endParaRPr lang="en-AU"/>
          </a:p>
        </p:txBody>
      </p:sp>
      <p:sp>
        <p:nvSpPr>
          <p:cNvPr id="42" name="TextBox 41">
            <a:extLst>
              <a:ext uri="{FF2B5EF4-FFF2-40B4-BE49-F238E27FC236}">
                <a16:creationId xmlns:a16="http://schemas.microsoft.com/office/drawing/2014/main" id="{F38FD78F-6C38-4F25-46CB-2ED5E174088F}"/>
              </a:ext>
            </a:extLst>
          </p:cNvPr>
          <p:cNvSpPr txBox="1"/>
          <p:nvPr/>
        </p:nvSpPr>
        <p:spPr>
          <a:xfrm>
            <a:off x="660494" y="1779905"/>
            <a:ext cx="8625755" cy="400110"/>
          </a:xfrm>
          <a:prstGeom prst="rect">
            <a:avLst/>
          </a:prstGeom>
          <a:noFill/>
        </p:spPr>
        <p:txBody>
          <a:bodyPr wrap="square" lIns="91440" tIns="45720" rIns="91440" bIns="45720" rtlCol="0" anchor="t">
            <a:spAutoFit/>
          </a:bodyPr>
          <a:lstStyle/>
          <a:p>
            <a:pPr>
              <a:spcAft>
                <a:spcPts val="3000"/>
              </a:spcAft>
              <a:defRPr/>
            </a:pPr>
            <a:r>
              <a:rPr kumimoji="0" lang="en-US" sz="2000" b="1" i="0" u="none" strike="noStrike" kern="1200" cap="none" spc="0" normalizeH="0" baseline="0" noProof="0">
                <a:ln>
                  <a:noFill/>
                </a:ln>
                <a:solidFill>
                  <a:schemeClr val="accent1"/>
                </a:solidFill>
                <a:effectLst/>
                <a:uLnTx/>
                <a:uFillTx/>
                <a:latin typeface="Montserrat"/>
                <a:ea typeface="+mn-ea"/>
                <a:cs typeface="+mn-cs"/>
              </a:rPr>
              <a:t>What we do </a:t>
            </a:r>
            <a:r>
              <a:rPr kumimoji="0" lang="en-US" sz="2000" b="1" u="none" strike="noStrike" kern="1200" cap="none" spc="0" normalizeH="0" baseline="0" noProof="0">
                <a:ln>
                  <a:noFill/>
                </a:ln>
                <a:solidFill>
                  <a:schemeClr val="accent1"/>
                </a:solidFill>
                <a:effectLst/>
                <a:uLnTx/>
                <a:uFillTx/>
                <a:latin typeface="Montserrat"/>
                <a:ea typeface="+mn-ea"/>
                <a:cs typeface="+mn-cs"/>
              </a:rPr>
              <a:t>regularly</a:t>
            </a:r>
          </a:p>
        </p:txBody>
      </p:sp>
      <p:sp>
        <p:nvSpPr>
          <p:cNvPr id="4" name="TextBox 3">
            <a:extLst>
              <a:ext uri="{FF2B5EF4-FFF2-40B4-BE49-F238E27FC236}">
                <a16:creationId xmlns:a16="http://schemas.microsoft.com/office/drawing/2014/main" id="{EC0C74C6-AE50-518A-F345-28706EF95FF7}"/>
              </a:ext>
            </a:extLst>
          </p:cNvPr>
          <p:cNvSpPr txBox="1"/>
          <p:nvPr/>
        </p:nvSpPr>
        <p:spPr>
          <a:xfrm>
            <a:off x="650920" y="2378896"/>
            <a:ext cx="10777042" cy="2517869"/>
          </a:xfrm>
          <a:prstGeom prst="rect">
            <a:avLst/>
          </a:prstGeom>
          <a:noFill/>
        </p:spPr>
        <p:txBody>
          <a:bodyPr wrap="square">
            <a:spAutoFit/>
          </a:bodyPr>
          <a:lstStyle/>
          <a:p>
            <a:pPr marL="285750" indent="-285750">
              <a:lnSpc>
                <a:spcPct val="130000"/>
              </a:lnSpc>
              <a:spcAft>
                <a:spcPts val="1800"/>
              </a:spcAft>
              <a:buFont typeface="Arial" panose="020B0604020202020204" pitchFamily="34" charset="0"/>
              <a:buChar char="•"/>
              <a:defRPr/>
            </a:pPr>
            <a:r>
              <a:rPr lang="en-US" sz="2000"/>
              <a:t>Invite parents and primary caregivers to ask questions and share relevant information to support their child’s learning.</a:t>
            </a:r>
          </a:p>
          <a:p>
            <a:pPr marL="285750" indent="-285750">
              <a:lnSpc>
                <a:spcPct val="130000"/>
              </a:lnSpc>
              <a:spcAft>
                <a:spcPts val="1800"/>
              </a:spcAft>
              <a:buFont typeface="Arial" panose="020B0604020202020204" pitchFamily="34" charset="0"/>
              <a:buChar char="•"/>
              <a:defRPr/>
            </a:pPr>
            <a:r>
              <a:rPr lang="en-US" sz="2000"/>
              <a:t>Inform parents and primary caregivers of opportunities to engage – </a:t>
            </a:r>
            <a:br>
              <a:rPr lang="en-US" sz="2000"/>
            </a:br>
            <a:r>
              <a:rPr lang="en-US" sz="2000"/>
              <a:t>for example, supporting and attending class and school events and activities.</a:t>
            </a:r>
          </a:p>
          <a:p>
            <a:pPr marL="285750" indent="-285750">
              <a:lnSpc>
                <a:spcPct val="130000"/>
              </a:lnSpc>
              <a:spcAft>
                <a:spcPts val="1800"/>
              </a:spcAft>
              <a:buFont typeface="Arial" panose="020B0604020202020204" pitchFamily="34" charset="0"/>
              <a:buChar char="•"/>
              <a:defRPr/>
            </a:pPr>
            <a:r>
              <a:rPr lang="en-US" sz="2000"/>
              <a:t>Invite families to share their expertise in learning focuses.</a:t>
            </a:r>
          </a:p>
        </p:txBody>
      </p:sp>
    </p:spTree>
    <p:extLst>
      <p:ext uri="{BB962C8B-B14F-4D97-AF65-F5344CB8AC3E}">
        <p14:creationId xmlns:p14="http://schemas.microsoft.com/office/powerpoint/2010/main" val="2492851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E09D-E5F3-4AE9-0BEC-9F9861EA9840}"/>
            </a:ext>
          </a:extLst>
        </p:cNvPr>
        <p:cNvGrpSpPr/>
        <p:nvPr/>
      </p:nvGrpSpPr>
      <p:grpSpPr>
        <a:xfrm>
          <a:off x="0" y="0"/>
          <a:ext cx="0" cy="0"/>
          <a:chOff x="0" y="0"/>
          <a:chExt cx="0" cy="0"/>
        </a:xfrm>
      </p:grpSpPr>
      <p:sp>
        <p:nvSpPr>
          <p:cNvPr id="37" name="Title 36">
            <a:extLst>
              <a:ext uri="{FF2B5EF4-FFF2-40B4-BE49-F238E27FC236}">
                <a16:creationId xmlns:a16="http://schemas.microsoft.com/office/drawing/2014/main" id="{A9003DC0-FB57-5176-C264-130749C995F2}"/>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Positive relationships with students and families</a:t>
            </a:r>
            <a:endParaRPr lang="en-AU"/>
          </a:p>
        </p:txBody>
      </p:sp>
      <p:sp>
        <p:nvSpPr>
          <p:cNvPr id="42" name="TextBox 41">
            <a:extLst>
              <a:ext uri="{FF2B5EF4-FFF2-40B4-BE49-F238E27FC236}">
                <a16:creationId xmlns:a16="http://schemas.microsoft.com/office/drawing/2014/main" id="{795EE152-156B-F048-9567-595A2145EF3F}"/>
              </a:ext>
            </a:extLst>
          </p:cNvPr>
          <p:cNvSpPr txBox="1"/>
          <p:nvPr/>
        </p:nvSpPr>
        <p:spPr>
          <a:xfrm>
            <a:off x="660494" y="1779905"/>
            <a:ext cx="8625755" cy="400110"/>
          </a:xfrm>
          <a:prstGeom prst="rect">
            <a:avLst/>
          </a:prstGeom>
          <a:noFill/>
        </p:spPr>
        <p:txBody>
          <a:bodyPr wrap="square" lIns="91440" tIns="45720" rIns="91440" bIns="45720" rtlCol="0" anchor="t">
            <a:spAutoFit/>
          </a:bodyPr>
          <a:lstStyle/>
          <a:p>
            <a:pPr>
              <a:spcAft>
                <a:spcPts val="3000"/>
              </a:spcAft>
              <a:defRPr/>
            </a:pPr>
            <a:r>
              <a:rPr kumimoji="0" lang="en-US" sz="2000" b="1" i="0" u="none" strike="noStrike" kern="1200" cap="none" spc="0" normalizeH="0" baseline="0" noProof="0">
                <a:ln>
                  <a:noFill/>
                </a:ln>
                <a:solidFill>
                  <a:schemeClr val="accent1"/>
                </a:solidFill>
                <a:effectLst/>
                <a:uLnTx/>
                <a:uFillTx/>
                <a:latin typeface="Montserrat"/>
                <a:ea typeface="+mn-ea"/>
                <a:cs typeface="+mn-cs"/>
              </a:rPr>
              <a:t>What we do </a:t>
            </a:r>
            <a:r>
              <a:rPr kumimoji="0" lang="en-US" sz="2000" b="1" u="none" strike="noStrike" kern="1200" cap="none" spc="0" normalizeH="0" baseline="0" noProof="0">
                <a:ln>
                  <a:noFill/>
                </a:ln>
                <a:solidFill>
                  <a:schemeClr val="accent1"/>
                </a:solidFill>
                <a:effectLst/>
                <a:uLnTx/>
                <a:uFillTx/>
                <a:latin typeface="Montserrat"/>
                <a:ea typeface="+mn-ea"/>
                <a:cs typeface="+mn-cs"/>
              </a:rPr>
              <a:t>periodically</a:t>
            </a:r>
          </a:p>
        </p:txBody>
      </p:sp>
      <p:sp>
        <p:nvSpPr>
          <p:cNvPr id="15" name="TextBox 14">
            <a:extLst>
              <a:ext uri="{FF2B5EF4-FFF2-40B4-BE49-F238E27FC236}">
                <a16:creationId xmlns:a16="http://schemas.microsoft.com/office/drawing/2014/main" id="{EE6155D8-35C5-2023-20FF-DF04D4DB35E8}"/>
              </a:ext>
            </a:extLst>
          </p:cNvPr>
          <p:cNvSpPr txBox="1"/>
          <p:nvPr/>
        </p:nvSpPr>
        <p:spPr>
          <a:xfrm>
            <a:off x="649288" y="2397244"/>
            <a:ext cx="10796877" cy="4102918"/>
          </a:xfrm>
          <a:prstGeom prst="rect">
            <a:avLst/>
          </a:prstGeom>
          <a:noFill/>
        </p:spPr>
        <p:txBody>
          <a:bodyPr wrap="square">
            <a:spAutoFit/>
          </a:bodyPr>
          <a:lstStyle/>
          <a:p>
            <a:pPr marL="285750" indent="-285750">
              <a:lnSpc>
                <a:spcPct val="120000"/>
              </a:lnSpc>
              <a:spcAft>
                <a:spcPts val="300"/>
              </a:spcAft>
              <a:buFont typeface="Arial" panose="020B0604020202020204" pitchFamily="34" charset="0"/>
              <a:buChar char="•"/>
              <a:defRPr/>
            </a:pPr>
            <a:r>
              <a:rPr lang="en-US" sz="2000"/>
              <a:t>Introductory letters to parents</a:t>
            </a:r>
          </a:p>
          <a:p>
            <a:pPr marL="285750" indent="-285750">
              <a:lnSpc>
                <a:spcPct val="120000"/>
              </a:lnSpc>
              <a:spcAft>
                <a:spcPts val="300"/>
              </a:spcAft>
              <a:buFont typeface="Arial" panose="020B0604020202020204" pitchFamily="34" charset="0"/>
              <a:buChar char="•"/>
              <a:defRPr/>
            </a:pPr>
            <a:r>
              <a:rPr lang="en-US" sz="2000"/>
              <a:t>Beginning of the year information sessions</a:t>
            </a:r>
          </a:p>
          <a:p>
            <a:pPr marL="285750" indent="-285750">
              <a:lnSpc>
                <a:spcPct val="120000"/>
              </a:lnSpc>
              <a:spcAft>
                <a:spcPts val="300"/>
              </a:spcAft>
              <a:buFont typeface="Arial" panose="020B0604020202020204" pitchFamily="34" charset="0"/>
              <a:buChar char="•"/>
              <a:defRPr/>
            </a:pPr>
            <a:r>
              <a:rPr lang="en-US" sz="2000"/>
              <a:t>Onboarding for new parents/carers/students</a:t>
            </a:r>
          </a:p>
          <a:p>
            <a:pPr marL="285750" indent="-285750">
              <a:lnSpc>
                <a:spcPct val="120000"/>
              </a:lnSpc>
              <a:spcAft>
                <a:spcPts val="300"/>
              </a:spcAft>
              <a:buFont typeface="Arial" panose="020B0604020202020204" pitchFamily="34" charset="0"/>
              <a:buChar char="•"/>
              <a:defRPr/>
            </a:pPr>
            <a:r>
              <a:rPr lang="en-US" sz="2000">
                <a:solidFill>
                  <a:srgbClr val="002F5E"/>
                </a:solidFill>
              </a:rPr>
              <a:t>Class celebrations of learning</a:t>
            </a:r>
          </a:p>
          <a:p>
            <a:pPr marL="285750" indent="-285750">
              <a:lnSpc>
                <a:spcPct val="120000"/>
              </a:lnSpc>
              <a:spcAft>
                <a:spcPts val="300"/>
              </a:spcAft>
              <a:buFont typeface="Arial" panose="020B0604020202020204" pitchFamily="34" charset="0"/>
              <a:buChar char="•"/>
              <a:defRPr/>
            </a:pPr>
            <a:r>
              <a:rPr lang="en-US" sz="2000">
                <a:solidFill>
                  <a:srgbClr val="002F5E"/>
                </a:solidFill>
              </a:rPr>
              <a:t>Student representative council</a:t>
            </a:r>
          </a:p>
          <a:p>
            <a:pPr marL="285750" indent="-285750">
              <a:lnSpc>
                <a:spcPct val="120000"/>
              </a:lnSpc>
              <a:spcAft>
                <a:spcPts val="300"/>
              </a:spcAft>
              <a:buFont typeface="Arial" panose="020B0604020202020204" pitchFamily="34" charset="0"/>
              <a:buChar char="•"/>
              <a:defRPr/>
            </a:pPr>
            <a:r>
              <a:rPr lang="en-US" sz="2000"/>
              <a:t>Monthly parent association meetings and associated activities</a:t>
            </a:r>
          </a:p>
          <a:p>
            <a:pPr marL="285750" indent="-285750">
              <a:lnSpc>
                <a:spcPct val="120000"/>
              </a:lnSpc>
              <a:spcAft>
                <a:spcPts val="300"/>
              </a:spcAft>
              <a:buFont typeface="Arial" panose="020B0604020202020204" pitchFamily="34" charset="0"/>
              <a:buChar char="•"/>
              <a:defRPr/>
            </a:pPr>
            <a:r>
              <a:rPr lang="en-US" sz="2000"/>
              <a:t>Quarterly school council meetings</a:t>
            </a:r>
          </a:p>
          <a:p>
            <a:pPr marL="285750" indent="-285750">
              <a:lnSpc>
                <a:spcPct val="120000"/>
              </a:lnSpc>
              <a:spcAft>
                <a:spcPts val="300"/>
              </a:spcAft>
              <a:buFont typeface="Arial" panose="020B0604020202020204" pitchFamily="34" charset="0"/>
              <a:buChar char="•"/>
              <a:defRPr/>
            </a:pPr>
            <a:r>
              <a:rPr lang="en-US" sz="2000"/>
              <a:t>Student, parent and teacher feedback opportunities</a:t>
            </a:r>
          </a:p>
          <a:p>
            <a:pPr marL="285750" indent="-285750">
              <a:lnSpc>
                <a:spcPct val="120000"/>
              </a:lnSpc>
              <a:spcAft>
                <a:spcPts val="300"/>
              </a:spcAft>
              <a:buFont typeface="Arial" panose="020B0604020202020204" pitchFamily="34" charset="0"/>
              <a:buChar char="•"/>
              <a:defRPr/>
            </a:pPr>
            <a:r>
              <a:rPr lang="en-US" sz="2000"/>
              <a:t>End of Term 1 and 3 parent</a:t>
            </a:r>
            <a:r>
              <a:rPr lang="en-US" sz="2000">
                <a:latin typeface="Times New Roman" panose="02020603050405020304" pitchFamily="18" charset="0"/>
                <a:cs typeface="Times New Roman" panose="02020603050405020304" pitchFamily="18" charset="0"/>
              </a:rPr>
              <a:t>–</a:t>
            </a:r>
            <a:r>
              <a:rPr lang="en-US" sz="2000"/>
              <a:t>student</a:t>
            </a:r>
            <a:r>
              <a:rPr lang="en-US" sz="2000">
                <a:latin typeface="Times New Roman" panose="02020603050405020304" pitchFamily="18" charset="0"/>
                <a:cs typeface="Times New Roman" panose="02020603050405020304" pitchFamily="18" charset="0"/>
              </a:rPr>
              <a:t>–</a:t>
            </a:r>
            <a:r>
              <a:rPr lang="en-US" sz="2000"/>
              <a:t>teacher meetings</a:t>
            </a:r>
          </a:p>
          <a:p>
            <a:pPr marL="285750" indent="-285750">
              <a:lnSpc>
                <a:spcPct val="120000"/>
              </a:lnSpc>
              <a:spcAft>
                <a:spcPts val="300"/>
              </a:spcAft>
              <a:buFont typeface="Arial" panose="020B0604020202020204" pitchFamily="34" charset="0"/>
              <a:buChar char="•"/>
              <a:defRPr/>
            </a:pPr>
            <a:r>
              <a:rPr lang="en-US" sz="2000"/>
              <a:t>Awards assemblies</a:t>
            </a:r>
          </a:p>
        </p:txBody>
      </p:sp>
    </p:spTree>
    <p:extLst>
      <p:ext uri="{BB962C8B-B14F-4D97-AF65-F5344CB8AC3E}">
        <p14:creationId xmlns:p14="http://schemas.microsoft.com/office/powerpoint/2010/main" val="879880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E09D-E5F3-4AE9-0BEC-9F9861EA9840}"/>
            </a:ext>
          </a:extLst>
        </p:cNvPr>
        <p:cNvGrpSpPr/>
        <p:nvPr/>
      </p:nvGrpSpPr>
      <p:grpSpPr>
        <a:xfrm>
          <a:off x="0" y="0"/>
          <a:ext cx="0" cy="0"/>
          <a:chOff x="0" y="0"/>
          <a:chExt cx="0" cy="0"/>
        </a:xfrm>
      </p:grpSpPr>
      <p:sp>
        <p:nvSpPr>
          <p:cNvPr id="31" name="Title 30">
            <a:extLst>
              <a:ext uri="{FF2B5EF4-FFF2-40B4-BE49-F238E27FC236}">
                <a16:creationId xmlns:a16="http://schemas.microsoft.com/office/drawing/2014/main" id="{A5A08021-4D12-AAC8-1FE8-3F93FF054CE9}"/>
              </a:ext>
            </a:extLst>
          </p:cNvPr>
          <p:cNvSpPr>
            <a:spLocks noGrp="1"/>
          </p:cNvSpPr>
          <p:nvPr>
            <p:ph type="title"/>
          </p:nvPr>
        </p:nvSpPr>
        <p:spPr/>
        <p:txBody>
          <a:bodyPr>
            <a:noAutofit/>
          </a:bodyPr>
          <a:lstStyle/>
          <a:p>
            <a:r>
              <a:rPr kumimoji="0" lang="en-US" sz="27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Preparing to communicate </a:t>
            </a:r>
            <a:br>
              <a:rPr kumimoji="0" lang="en-US" sz="27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br>
            <a:r>
              <a:rPr kumimoji="0" lang="en-US" sz="27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with parents and primary caregivers </a:t>
            </a:r>
            <a:endParaRPr lang="en-AU" sz="2700"/>
          </a:p>
        </p:txBody>
      </p:sp>
      <p:sp>
        <p:nvSpPr>
          <p:cNvPr id="3" name="TextBox 2">
            <a:extLst>
              <a:ext uri="{FF2B5EF4-FFF2-40B4-BE49-F238E27FC236}">
                <a16:creationId xmlns:a16="http://schemas.microsoft.com/office/drawing/2014/main" id="{9E8B5131-EAA2-3AA9-50B9-4A2DCE15D7C6}"/>
              </a:ext>
            </a:extLst>
          </p:cNvPr>
          <p:cNvSpPr txBox="1"/>
          <p:nvPr/>
        </p:nvSpPr>
        <p:spPr>
          <a:xfrm>
            <a:off x="641914" y="1771615"/>
            <a:ext cx="11033883" cy="3025700"/>
          </a:xfrm>
          <a:prstGeom prst="rect">
            <a:avLst/>
          </a:prstGeom>
          <a:noFill/>
        </p:spPr>
        <p:txBody>
          <a:bodyPr wrap="square" lIns="91440" tIns="45720" rIns="91440" bIns="45720" rtlCol="0" anchor="t">
            <a:spAutoFit/>
          </a:bodyPr>
          <a:lstStyle>
            <a:defPPr>
              <a:defRPr lang="en-US"/>
            </a:defPPr>
            <a:lvl1pPr marL="342900" marR="0" lvl="0" indent="-342900" fontAlgn="auto">
              <a:lnSpc>
                <a:spcPct val="150000"/>
              </a:lnSpc>
              <a:spcAft>
                <a:spcPts val="0"/>
              </a:spcAft>
              <a:buClrTx/>
              <a:buSzTx/>
              <a:buFont typeface="Arial" panose="020B0604020202020204" pitchFamily="34" charset="0"/>
              <a:buChar char="•"/>
              <a:tabLst/>
              <a:defRPr kumimoji="0" sz="2000" b="0" i="0" u="none" strike="noStrike" cap="none" spc="0" normalizeH="0" baseline="0">
                <a:ln>
                  <a:noFill/>
                </a:ln>
                <a:solidFill>
                  <a:srgbClr val="002F5E"/>
                </a:solidFill>
                <a:effectLst/>
                <a:uLnTx/>
                <a:uFillTx/>
                <a:latin typeface="Montserrat"/>
              </a:defRPr>
            </a:lvl1pPr>
          </a:lstStyle>
          <a:p>
            <a:pPr>
              <a:lnSpc>
                <a:spcPct val="110000"/>
              </a:lnSpc>
              <a:spcAft>
                <a:spcPts val="1800"/>
              </a:spcAft>
            </a:pPr>
            <a:r>
              <a:rPr lang="en-US"/>
              <a:t>Ask a colleague or school leader to review a draft of written communication.</a:t>
            </a:r>
          </a:p>
          <a:p>
            <a:pPr>
              <a:lnSpc>
                <a:spcPct val="110000"/>
              </a:lnSpc>
              <a:spcAft>
                <a:spcPts val="1800"/>
              </a:spcAft>
            </a:pPr>
            <a:r>
              <a:rPr lang="en-US"/>
              <a:t>Script and rehearse verbal communication. </a:t>
            </a:r>
          </a:p>
          <a:p>
            <a:pPr marL="742950" lvl="1" indent="-285750">
              <a:lnSpc>
                <a:spcPct val="110000"/>
              </a:lnSpc>
              <a:spcAft>
                <a:spcPts val="1800"/>
              </a:spcAft>
              <a:buFont typeface="Arial" panose="020B0604020202020204" pitchFamily="34" charset="0"/>
              <a:buChar char="•"/>
            </a:pPr>
            <a:r>
              <a:rPr lang="en-US" sz="2000"/>
              <a:t>Include opportunities for input and questions from parents and primary caregivers. </a:t>
            </a:r>
          </a:p>
          <a:p>
            <a:pPr marL="742950" lvl="1" indent="-285750">
              <a:lnSpc>
                <a:spcPct val="110000"/>
              </a:lnSpc>
              <a:spcAft>
                <a:spcPts val="1800"/>
              </a:spcAft>
              <a:buFont typeface="Arial" panose="020B0604020202020204" pitchFamily="34" charset="0"/>
              <a:buChar char="•"/>
            </a:pPr>
            <a:r>
              <a:rPr lang="en-US" sz="2000" err="1"/>
              <a:t>Practise</a:t>
            </a:r>
            <a:r>
              <a:rPr lang="en-US" sz="2000"/>
              <a:t> with a colleague.</a:t>
            </a:r>
          </a:p>
          <a:p>
            <a:pPr>
              <a:lnSpc>
                <a:spcPct val="110000"/>
              </a:lnSpc>
              <a:spcAft>
                <a:spcPts val="1800"/>
              </a:spcAft>
            </a:pPr>
            <a:r>
              <a:rPr lang="en-US"/>
              <a:t>Plan when you’ll discuss students’ progress with parents and primary caregivers.</a:t>
            </a:r>
          </a:p>
        </p:txBody>
      </p:sp>
    </p:spTree>
    <p:extLst>
      <p:ext uri="{BB962C8B-B14F-4D97-AF65-F5344CB8AC3E}">
        <p14:creationId xmlns:p14="http://schemas.microsoft.com/office/powerpoint/2010/main" val="2690223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A2AE0C14-2637-0CA7-BBEA-B6DB881A542D}"/>
              </a:ext>
            </a:extLst>
          </p:cNvPr>
          <p:cNvSpPr>
            <a:spLocks noGrp="1"/>
          </p:cNvSpPr>
          <p:nvPr>
            <p:ph type="title"/>
          </p:nvPr>
        </p:nvSpPr>
        <p:spPr/>
        <p:txBody>
          <a:bodyPr>
            <a:noAutofit/>
          </a:bodyPr>
          <a:lstStyle/>
          <a:p>
            <a:r>
              <a:rPr lang="en-US" sz="2700" b="1" spc="0">
                <a:solidFill>
                  <a:srgbClr val="002F5E"/>
                </a:solidFill>
                <a:latin typeface="Montserrat SemiBold" panose="00000700000000000000" pitchFamily="2" charset="0"/>
                <a:cs typeface="Poppins SemiBold"/>
              </a:rPr>
              <a:t>Support for establishing and maintaining </a:t>
            </a:r>
            <a:br>
              <a:rPr lang="en-US" sz="2700" b="1" spc="0">
                <a:solidFill>
                  <a:srgbClr val="002F5E"/>
                </a:solidFill>
                <a:latin typeface="Montserrat SemiBold" panose="00000700000000000000" pitchFamily="2" charset="0"/>
                <a:cs typeface="Poppins SemiBold"/>
              </a:rPr>
            </a:br>
            <a:r>
              <a:rPr lang="en-US" sz="2700" b="1" spc="0">
                <a:solidFill>
                  <a:srgbClr val="002F5E"/>
                </a:solidFill>
                <a:latin typeface="Montserrat SemiBold" panose="00000700000000000000" pitchFamily="2" charset="0"/>
                <a:cs typeface="Poppins SemiBold"/>
              </a:rPr>
              <a:t>positive relationships with students and families</a:t>
            </a:r>
            <a:endParaRPr lang="en-AU" sz="2700"/>
          </a:p>
        </p:txBody>
      </p:sp>
      <p:sp>
        <p:nvSpPr>
          <p:cNvPr id="6" name="TextBox 5">
            <a:extLst>
              <a:ext uri="{FF2B5EF4-FFF2-40B4-BE49-F238E27FC236}">
                <a16:creationId xmlns:a16="http://schemas.microsoft.com/office/drawing/2014/main" id="{98714D75-0958-3C10-A38B-8BCC829CFEFA}"/>
              </a:ext>
            </a:extLst>
          </p:cNvPr>
          <p:cNvSpPr txBox="1"/>
          <p:nvPr/>
        </p:nvSpPr>
        <p:spPr>
          <a:xfrm>
            <a:off x="649288" y="1877601"/>
            <a:ext cx="4584784" cy="4482509"/>
          </a:xfrm>
          <a:prstGeom prst="rect">
            <a:avLst/>
          </a:prstGeom>
          <a:noFill/>
        </p:spPr>
        <p:txBody>
          <a:bodyPr wrap="square">
            <a:spAutoFit/>
          </a:bodyPr>
          <a:lstStyle/>
          <a:p>
            <a:pPr marL="285750" indent="-285750">
              <a:lnSpc>
                <a:spcPct val="110000"/>
              </a:lnSpc>
              <a:spcAft>
                <a:spcPts val="1600"/>
              </a:spcAft>
              <a:buFont typeface="Arial" panose="020B0604020202020204" pitchFamily="34" charset="0"/>
              <a:buChar char="•"/>
            </a:pPr>
            <a:r>
              <a:rPr lang="en-US" sz="2000">
                <a:latin typeface="Montserrat" panose="00000500000000000000" pitchFamily="2" charset="0"/>
              </a:rPr>
              <a:t>Specific school-based communication policies </a:t>
            </a:r>
            <a:br>
              <a:rPr lang="en-US" sz="2000">
                <a:latin typeface="Montserrat" panose="00000500000000000000" pitchFamily="2" charset="0"/>
              </a:rPr>
            </a:br>
            <a:r>
              <a:rPr lang="en-US" sz="2000">
                <a:latin typeface="Montserrat" panose="00000500000000000000" pitchFamily="2" charset="0"/>
              </a:rPr>
              <a:t>and procedures</a:t>
            </a:r>
          </a:p>
          <a:p>
            <a:pPr marL="285750" indent="-285750">
              <a:lnSpc>
                <a:spcPct val="110000"/>
              </a:lnSpc>
              <a:spcAft>
                <a:spcPts val="1600"/>
              </a:spcAft>
              <a:buFont typeface="Arial" panose="020B0604020202020204" pitchFamily="34" charset="0"/>
              <a:buChar char="•"/>
            </a:pPr>
            <a:r>
              <a:rPr lang="en-US" sz="2000">
                <a:latin typeface="Montserrat" panose="00000500000000000000" pitchFamily="2" charset="0"/>
              </a:rPr>
              <a:t>Professional development opportunities</a:t>
            </a:r>
          </a:p>
          <a:p>
            <a:pPr marL="285750" indent="-285750">
              <a:lnSpc>
                <a:spcPct val="110000"/>
              </a:lnSpc>
              <a:spcAft>
                <a:spcPts val="1600"/>
              </a:spcAft>
              <a:buFont typeface="Arial" panose="020B0604020202020204" pitchFamily="34" charset="0"/>
              <a:buChar char="•"/>
            </a:pPr>
            <a:r>
              <a:rPr lang="en-US" sz="2000" b="0">
                <a:effectLst/>
                <a:latin typeface="Montserrat" panose="00000500000000000000" pitchFamily="2" charset="0"/>
              </a:rPr>
              <a:t>Staff who can support with this</a:t>
            </a:r>
          </a:p>
          <a:p>
            <a:pPr marL="285750" indent="-285750">
              <a:lnSpc>
                <a:spcPct val="110000"/>
              </a:lnSpc>
              <a:spcAft>
                <a:spcPts val="1600"/>
              </a:spcAft>
              <a:buFont typeface="Arial" panose="020B0604020202020204" pitchFamily="34" charset="0"/>
              <a:buChar char="•"/>
            </a:pPr>
            <a:r>
              <a:rPr lang="en-US" sz="2000">
                <a:latin typeface="Montserrat" panose="00000500000000000000" pitchFamily="2" charset="0"/>
              </a:rPr>
              <a:t>Mentor/coach/buddy teacher</a:t>
            </a:r>
          </a:p>
          <a:p>
            <a:pPr marL="285750" indent="-285750">
              <a:lnSpc>
                <a:spcPct val="110000"/>
              </a:lnSpc>
              <a:spcAft>
                <a:spcPts val="1600"/>
              </a:spcAft>
              <a:buFont typeface="Arial" panose="020B0604020202020204" pitchFamily="34" charset="0"/>
              <a:buChar char="•"/>
            </a:pPr>
            <a:r>
              <a:rPr lang="en-US" sz="2000">
                <a:latin typeface="Montserrat" panose="00000500000000000000" pitchFamily="2" charset="0"/>
              </a:rPr>
              <a:t>Colleagues with established positive relationships</a:t>
            </a:r>
          </a:p>
          <a:p>
            <a:pPr marL="285750" indent="-285750">
              <a:lnSpc>
                <a:spcPct val="110000"/>
              </a:lnSpc>
              <a:spcAft>
                <a:spcPts val="1600"/>
              </a:spcAft>
              <a:buFont typeface="Arial" panose="020B0604020202020204" pitchFamily="34" charset="0"/>
              <a:buChar char="•"/>
            </a:pPr>
            <a:r>
              <a:rPr lang="en-US" sz="2000">
                <a:latin typeface="Montserrat" panose="00000500000000000000" pitchFamily="2" charset="0"/>
              </a:rPr>
              <a:t>AERO resources.</a:t>
            </a:r>
          </a:p>
        </p:txBody>
      </p:sp>
      <p:pic>
        <p:nvPicPr>
          <p:cNvPr id="5" name="Picture 4" descr="Thumbnail cover of AERO's Engaging with Families to Support Student Learning in Primary School practice guide.">
            <a:extLst>
              <a:ext uri="{FF2B5EF4-FFF2-40B4-BE49-F238E27FC236}">
                <a16:creationId xmlns:a16="http://schemas.microsoft.com/office/drawing/2014/main" id="{CC8B2915-774B-5C7E-0B31-637979E3BD03}"/>
              </a:ext>
            </a:extLst>
          </p:cNvPr>
          <p:cNvPicPr>
            <a:picLocks noChangeAspect="1"/>
          </p:cNvPicPr>
          <p:nvPr/>
        </p:nvPicPr>
        <p:blipFill>
          <a:blip r:embed="rId3"/>
          <a:stretch>
            <a:fillRect/>
          </a:stretch>
        </p:blipFill>
        <p:spPr>
          <a:xfrm>
            <a:off x="5835955" y="3089247"/>
            <a:ext cx="2195257" cy="1551282"/>
          </a:xfrm>
          <a:prstGeom prst="rect">
            <a:avLst/>
          </a:prstGeom>
          <a:solidFill>
            <a:schemeClr val="bg1"/>
          </a:solidFill>
          <a:ln>
            <a:noFill/>
          </a:ln>
          <a:effectLst>
            <a:outerShdw blurRad="50800" dist="38100" dir="2700000" algn="tl" rotWithShape="0">
              <a:prstClr val="black">
                <a:alpha val="40000"/>
              </a:prstClr>
            </a:outerShdw>
          </a:effectLst>
        </p:spPr>
      </p:pic>
      <p:pic>
        <p:nvPicPr>
          <p:cNvPr id="10" name="Picture 9" descr="Thumbnail cover of AERO's Engaging with Families to Support Student Learning in Secondary School practice guide.">
            <a:extLst>
              <a:ext uri="{FF2B5EF4-FFF2-40B4-BE49-F238E27FC236}">
                <a16:creationId xmlns:a16="http://schemas.microsoft.com/office/drawing/2014/main" id="{B324756A-154E-4E95-1A4E-09AB26E1F485}"/>
              </a:ext>
            </a:extLst>
          </p:cNvPr>
          <p:cNvPicPr>
            <a:picLocks noChangeAspect="1"/>
          </p:cNvPicPr>
          <p:nvPr/>
        </p:nvPicPr>
        <p:blipFill>
          <a:blip r:embed="rId4"/>
          <a:stretch>
            <a:fillRect/>
          </a:stretch>
        </p:blipFill>
        <p:spPr>
          <a:xfrm>
            <a:off x="5835955" y="4916284"/>
            <a:ext cx="2195257" cy="1551282"/>
          </a:xfrm>
          <a:prstGeom prst="rect">
            <a:avLst/>
          </a:prstGeom>
          <a:solidFill>
            <a:schemeClr val="bg1"/>
          </a:solidFill>
          <a:ln>
            <a:noFill/>
          </a:ln>
          <a:effectLst>
            <a:outerShdw blurRad="50800" dist="38100" dir="2700000" algn="tl" rotWithShape="0">
              <a:prstClr val="black">
                <a:alpha val="40000"/>
              </a:prstClr>
            </a:outerShdw>
          </a:effectLst>
        </p:spPr>
      </p:pic>
      <p:pic>
        <p:nvPicPr>
          <p:cNvPr id="2" name="Picture 1" descr="Thumbnail cover of AERO's Foundational Classroom Management Resources Handbook.">
            <a:extLst>
              <a:ext uri="{FF2B5EF4-FFF2-40B4-BE49-F238E27FC236}">
                <a16:creationId xmlns:a16="http://schemas.microsoft.com/office/drawing/2014/main" id="{D366CEEC-A575-54BE-33BE-46DD3ED3562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contrast="2000"/>
                    </a14:imgEffect>
                  </a14:imgLayer>
                </a14:imgProps>
              </a:ext>
            </a:extLst>
          </a:blip>
          <a:stretch>
            <a:fillRect/>
          </a:stretch>
        </p:blipFill>
        <p:spPr>
          <a:xfrm>
            <a:off x="8283182" y="1623371"/>
            <a:ext cx="1631665" cy="2301566"/>
          </a:xfrm>
          <a:prstGeom prst="rect">
            <a:avLst/>
          </a:prstGeom>
          <a:ln>
            <a:noFill/>
          </a:ln>
          <a:effectLst>
            <a:outerShdw blurRad="50800" dist="38100" dir="2700000" algn="tl" rotWithShape="0">
              <a:prstClr val="black">
                <a:alpha val="40000"/>
              </a:prstClr>
            </a:outerShdw>
          </a:effectLst>
        </p:spPr>
      </p:pic>
      <p:pic>
        <p:nvPicPr>
          <p:cNvPr id="4" name="Picture 3" descr="Thumbnail cover of AERO's Engaging with Families from Culturally and Linguistically Diverse Backgrounds practice guide.">
            <a:extLst>
              <a:ext uri="{FF2B5EF4-FFF2-40B4-BE49-F238E27FC236}">
                <a16:creationId xmlns:a16="http://schemas.microsoft.com/office/drawing/2014/main" id="{81A98F2E-B160-706A-26A5-2013E9278B32}"/>
              </a:ext>
            </a:extLst>
          </p:cNvPr>
          <p:cNvPicPr>
            <a:picLocks noChangeAspect="1"/>
          </p:cNvPicPr>
          <p:nvPr/>
        </p:nvPicPr>
        <p:blipFill>
          <a:blip r:embed="rId7"/>
          <a:stretch>
            <a:fillRect/>
          </a:stretch>
        </p:blipFill>
        <p:spPr>
          <a:xfrm>
            <a:off x="10184798" y="1621564"/>
            <a:ext cx="1619852" cy="2303373"/>
          </a:xfrm>
          <a:prstGeom prst="rect">
            <a:avLst/>
          </a:prstGeom>
          <a:ln>
            <a:noFill/>
          </a:ln>
          <a:effectLst>
            <a:outerShdw blurRad="50800" dist="38100" dir="2700000" algn="tl" rotWithShape="0">
              <a:prstClr val="black">
                <a:alpha val="40000"/>
              </a:prstClr>
            </a:outerShdw>
          </a:effectLst>
        </p:spPr>
      </p:pic>
      <p:pic>
        <p:nvPicPr>
          <p:cNvPr id="7" name="Picture 6" descr="Thumbnail cover of AERO's Engaging with Families of Children With Disability practice guide.">
            <a:extLst>
              <a:ext uri="{FF2B5EF4-FFF2-40B4-BE49-F238E27FC236}">
                <a16:creationId xmlns:a16="http://schemas.microsoft.com/office/drawing/2014/main" id="{30B834EF-F532-8DD3-E4F9-01E903C11919}"/>
              </a:ext>
            </a:extLst>
          </p:cNvPr>
          <p:cNvPicPr>
            <a:picLocks noChangeAspect="1"/>
          </p:cNvPicPr>
          <p:nvPr/>
        </p:nvPicPr>
        <p:blipFill>
          <a:blip r:embed="rId8"/>
          <a:stretch>
            <a:fillRect/>
          </a:stretch>
        </p:blipFill>
        <p:spPr>
          <a:xfrm>
            <a:off x="8283182" y="4160072"/>
            <a:ext cx="1630755" cy="2303373"/>
          </a:xfrm>
          <a:prstGeom prst="rect">
            <a:avLst/>
          </a:prstGeom>
          <a:ln>
            <a:noFill/>
          </a:ln>
          <a:effectLst>
            <a:outerShdw blurRad="50800" dist="38100" dir="2700000" algn="tl" rotWithShape="0">
              <a:prstClr val="black">
                <a:alpha val="40000"/>
              </a:prstClr>
            </a:outerShdw>
          </a:effectLst>
        </p:spPr>
      </p:pic>
      <p:pic>
        <p:nvPicPr>
          <p:cNvPr id="11" name="Picture 10" descr="Thumbnail cover of AERO's Engaging with Families of Children Who Are in Out-of-Home Care practice guide.">
            <a:extLst>
              <a:ext uri="{FF2B5EF4-FFF2-40B4-BE49-F238E27FC236}">
                <a16:creationId xmlns:a16="http://schemas.microsoft.com/office/drawing/2014/main" id="{5132D905-C6D3-3B1E-7E4A-43A24D503283}"/>
              </a:ext>
            </a:extLst>
          </p:cNvPr>
          <p:cNvPicPr>
            <a:picLocks noChangeAspect="1"/>
          </p:cNvPicPr>
          <p:nvPr/>
        </p:nvPicPr>
        <p:blipFill>
          <a:blip r:embed="rId9"/>
          <a:stretch>
            <a:fillRect/>
          </a:stretch>
        </p:blipFill>
        <p:spPr>
          <a:xfrm>
            <a:off x="10165907" y="4160072"/>
            <a:ext cx="1624455" cy="230337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7686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05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BD580-69A1-D555-89B6-C1CA8FD567D2}"/>
              </a:ext>
              <a:ext uri="{C183D7F6-B498-43B3-948B-1728B52AA6E4}">
                <adec:decorative xmlns:adec="http://schemas.microsoft.com/office/drawing/2017/decorative" val="1"/>
              </a:ext>
            </a:extLst>
          </p:cNvPr>
          <p:cNvPicPr>
            <a:picLocks noChangeAspect="1"/>
          </p:cNvPicPr>
          <p:nvPr/>
        </p:nvPicPr>
        <p:blipFill rotWithShape="1">
          <a:blip r:embed="rId3"/>
          <a:srcRect t="19163" r="38091" b="19163"/>
          <a:stretch/>
        </p:blipFill>
        <p:spPr>
          <a:xfrm>
            <a:off x="5307723" y="0"/>
            <a:ext cx="6884277" cy="6858000"/>
          </a:xfrm>
          <a:prstGeom prst="rect">
            <a:avLst/>
          </a:prstGeom>
        </p:spPr>
      </p:pic>
      <p:pic>
        <p:nvPicPr>
          <p:cNvPr id="8" name="Graphic 7">
            <a:extLst>
              <a:ext uri="{FF2B5EF4-FFF2-40B4-BE49-F238E27FC236}">
                <a16:creationId xmlns:a16="http://schemas.microsoft.com/office/drawing/2014/main" id="{252990B6-F3F6-5596-45C6-B42EA46C211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1561" y="1908516"/>
            <a:ext cx="3670133" cy="3040967"/>
          </a:xfrm>
          <a:prstGeom prst="rect">
            <a:avLst/>
          </a:prstGeom>
        </p:spPr>
      </p:pic>
      <p:sp>
        <p:nvSpPr>
          <p:cNvPr id="6" name="Title 1">
            <a:extLst>
              <a:ext uri="{FF2B5EF4-FFF2-40B4-BE49-F238E27FC236}">
                <a16:creationId xmlns:a16="http://schemas.microsoft.com/office/drawing/2014/main" id="{EEA0DC22-1F59-5C14-E803-D4F00B076337}"/>
              </a:ext>
            </a:extLst>
          </p:cNvPr>
          <p:cNvSpPr txBox="1">
            <a:spLocks noGrp="1"/>
          </p:cNvSpPr>
          <p:nvPr>
            <p:ph type="title" idx="4294967295"/>
          </p:nvPr>
        </p:nvSpPr>
        <p:spPr>
          <a:xfrm>
            <a:off x="767408" y="3125442"/>
            <a:ext cx="3917281" cy="60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ontserrat SemiBold"/>
                <a:ea typeface="Montserrat" charset="0"/>
                <a:cs typeface="Montserrat" charset="0"/>
              </a:rPr>
              <a:t>Questions</a:t>
            </a:r>
          </a:p>
        </p:txBody>
      </p:sp>
    </p:spTree>
    <p:extLst>
      <p:ext uri="{BB962C8B-B14F-4D97-AF65-F5344CB8AC3E}">
        <p14:creationId xmlns:p14="http://schemas.microsoft.com/office/powerpoint/2010/main" val="111422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4622B-95E7-D928-3BBB-708BCEEF562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7EA6D2D-8A70-E5A5-0B75-8F062D8A18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69914" y="1084218"/>
            <a:ext cx="852170" cy="963930"/>
          </a:xfrm>
          <a:prstGeom prst="rect">
            <a:avLst/>
          </a:prstGeom>
        </p:spPr>
      </p:pic>
      <p:sp>
        <p:nvSpPr>
          <p:cNvPr id="4" name="Title 3">
            <a:extLst>
              <a:ext uri="{FF2B5EF4-FFF2-40B4-BE49-F238E27FC236}">
                <a16:creationId xmlns:a16="http://schemas.microsoft.com/office/drawing/2014/main" id="{3A10006B-749D-7AE5-DD2F-BFC770A833FC}"/>
              </a:ext>
            </a:extLst>
          </p:cNvPr>
          <p:cNvSpPr>
            <a:spLocks noGrp="1"/>
          </p:cNvSpPr>
          <p:nvPr>
            <p:ph type="title"/>
          </p:nvPr>
        </p:nvSpPr>
        <p:spPr/>
        <p:txBody>
          <a:bodyPr>
            <a:normAutofit/>
          </a:bodyPr>
          <a:lstStyle/>
          <a:p>
            <a:pPr>
              <a:lnSpc>
                <a:spcPts val="6000"/>
              </a:lnSpc>
            </a:pPr>
            <a:r>
              <a:rPr lang="en-US" sz="4800" b="1">
                <a:solidFill>
                  <a:schemeClr val="bg1"/>
                </a:solidFill>
                <a:latin typeface="Montserrat SemiBold"/>
              </a:rPr>
              <a:t>Our high expectations, </a:t>
            </a:r>
            <a:br>
              <a:rPr lang="en-US" sz="4800" b="1">
                <a:solidFill>
                  <a:schemeClr val="bg1"/>
                </a:solidFill>
                <a:latin typeface="Montserrat SemiBold"/>
              </a:rPr>
            </a:br>
            <a:r>
              <a:rPr lang="en-US" sz="4800" b="1">
                <a:solidFill>
                  <a:schemeClr val="bg1"/>
                </a:solidFill>
                <a:latin typeface="Montserrat SemiBold"/>
              </a:rPr>
              <a:t>routines and rules</a:t>
            </a:r>
            <a:endParaRPr lang="en-AU"/>
          </a:p>
        </p:txBody>
      </p:sp>
    </p:spTree>
    <p:extLst>
      <p:ext uri="{BB962C8B-B14F-4D97-AF65-F5344CB8AC3E}">
        <p14:creationId xmlns:p14="http://schemas.microsoft.com/office/powerpoint/2010/main" val="199923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986C4582-EB23-4394-EBCC-EAE388A2C194}"/>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High expectations, routines and rules</a:t>
            </a:r>
            <a:endParaRPr lang="en-AU"/>
          </a:p>
        </p:txBody>
      </p:sp>
      <p:sp>
        <p:nvSpPr>
          <p:cNvPr id="4" name="Picture Placeholder 15">
            <a:extLst>
              <a:ext uri="{FF2B5EF4-FFF2-40B4-BE49-F238E27FC236}">
                <a16:creationId xmlns:a16="http://schemas.microsoft.com/office/drawing/2014/main" id="{8320A52F-25E9-7B7A-595D-0209EF65ACFB}"/>
              </a:ext>
            </a:extLst>
          </p:cNvPr>
          <p:cNvSpPr txBox="1">
            <a:spLocks/>
          </p:cNvSpPr>
          <p:nvPr/>
        </p:nvSpPr>
        <p:spPr>
          <a:xfrm>
            <a:off x="671651" y="1982796"/>
            <a:ext cx="5443010" cy="425003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spcAft>
                <a:spcPts val="600"/>
              </a:spcAft>
              <a:buFontTx/>
              <a:buNone/>
              <a:defRPr sz="1800" b="1" i="0" kern="1200" baseline="0">
                <a:solidFill>
                  <a:schemeClr val="tx1"/>
                </a:solidFill>
                <a:latin typeface="Montserrat Medium" pitchFamily="2" charset="77"/>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Medium" pitchFamily="2" charset="77"/>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600" kern="1200" baseline="0">
                <a:solidFill>
                  <a:schemeClr val="tx1"/>
                </a:solidFill>
                <a:latin typeface="Montserrat Medium" pitchFamily="2" charset="77"/>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50000"/>
              <a:buFont typeface="Lucida Grande" panose="020B0600040502020204" pitchFamily="34" charset="0"/>
              <a:buChar char="►"/>
              <a:defRPr sz="1400" kern="1200" baseline="0">
                <a:solidFill>
                  <a:schemeClr val="tx1"/>
                </a:solidFill>
                <a:latin typeface="Montserrat Medium" pitchFamily="2" charset="77"/>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Safety</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Clarity </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Shared understanding and practice</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Predictability</a:t>
            </a:r>
          </a:p>
          <a:p>
            <a:pPr marL="342900" indent="-342900">
              <a:lnSpc>
                <a:spcPct val="110000"/>
              </a:lnSpc>
              <a:spcAft>
                <a:spcPts val="1000"/>
              </a:spcAft>
              <a:buFont typeface="Arial" panose="020B0604020202020204" pitchFamily="34" charset="0"/>
              <a:buChar char="•"/>
              <a:defRPr/>
            </a:pPr>
            <a:r>
              <a:rPr lang="en-US" sz="2000" b="0" err="1">
                <a:solidFill>
                  <a:srgbClr val="002F5E"/>
                </a:solidFill>
                <a:latin typeface="Montserrat" panose="00000500000000000000" pitchFamily="2" charset="0"/>
              </a:rPr>
              <a:t>Maximise</a:t>
            </a:r>
            <a:r>
              <a:rPr lang="en-US" sz="2000" b="0">
                <a:solidFill>
                  <a:srgbClr val="002F5E"/>
                </a:solidFill>
                <a:latin typeface="Montserrat" panose="00000500000000000000" pitchFamily="2" charset="0"/>
              </a:rPr>
              <a:t> learning time</a:t>
            </a:r>
          </a:p>
        </p:txBody>
      </p:sp>
    </p:spTree>
    <p:extLst>
      <p:ext uri="{BB962C8B-B14F-4D97-AF65-F5344CB8AC3E}">
        <p14:creationId xmlns:p14="http://schemas.microsoft.com/office/powerpoint/2010/main" val="3130254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9D42-B359-131A-7BF8-9B94F6ABC20F}"/>
            </a:ext>
          </a:extLst>
        </p:cNvPr>
        <p:cNvGrpSpPr/>
        <p:nvPr/>
      </p:nvGrpSpPr>
      <p:grpSpPr>
        <a:xfrm>
          <a:off x="0" y="0"/>
          <a:ext cx="0" cy="0"/>
          <a:chOff x="0" y="0"/>
          <a:chExt cx="0" cy="0"/>
        </a:xfrm>
      </p:grpSpPr>
      <p:sp>
        <p:nvSpPr>
          <p:cNvPr id="31" name="Title 30">
            <a:extLst>
              <a:ext uri="{FF2B5EF4-FFF2-40B4-BE49-F238E27FC236}">
                <a16:creationId xmlns:a16="http://schemas.microsoft.com/office/drawing/2014/main" id="{6BF6BB22-DDAB-667F-F8E2-1BC7BC73AD89}"/>
              </a:ext>
            </a:extLst>
          </p:cNvPr>
          <p:cNvSpPr>
            <a:spLocks noGrp="1"/>
          </p:cNvSpPr>
          <p:nvPr>
            <p:ph type="title"/>
          </p:nvPr>
        </p:nvSpPr>
        <p:spPr/>
        <p:txBody>
          <a:bodyPr>
            <a:no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How we communicate our expectations, routines and rules to students and families</a:t>
            </a:r>
            <a:endParaRPr lang="en-AU"/>
          </a:p>
        </p:txBody>
      </p:sp>
      <p:sp>
        <p:nvSpPr>
          <p:cNvPr id="2" name="TextBox 1">
            <a:extLst>
              <a:ext uri="{FF2B5EF4-FFF2-40B4-BE49-F238E27FC236}">
                <a16:creationId xmlns:a16="http://schemas.microsoft.com/office/drawing/2014/main" id="{8D23E04B-2628-5E1E-DBA2-096B36CA9835}"/>
              </a:ext>
            </a:extLst>
          </p:cNvPr>
          <p:cNvSpPr txBox="1"/>
          <p:nvPr/>
        </p:nvSpPr>
        <p:spPr>
          <a:xfrm>
            <a:off x="649288" y="1732727"/>
            <a:ext cx="9612541" cy="3433504"/>
          </a:xfrm>
          <a:prstGeom prst="rect">
            <a:avLst/>
          </a:prstGeom>
          <a:noFill/>
        </p:spPr>
        <p:txBody>
          <a:bodyPr wrap="square" lIns="91440" tIns="45720" rIns="91440" bIns="45720" rtlCol="0" anchor="t">
            <a:spAutoFit/>
          </a:bodyPr>
          <a:lstStyle/>
          <a:p>
            <a:pPr marL="342900" lvl="0" indent="-342900">
              <a:lnSpc>
                <a:spcPct val="120000"/>
              </a:lnSpc>
              <a:spcAft>
                <a:spcPts val="1800"/>
              </a:spcAft>
              <a:buFont typeface="Arial" panose="020B0604020202020204" pitchFamily="34" charset="0"/>
              <a:buChar char="•"/>
              <a:defRPr/>
            </a:pPr>
            <a:r>
              <a:rPr lang="en-US" sz="2000">
                <a:solidFill>
                  <a:srgbClr val="002F5E"/>
                </a:solidFill>
              </a:rPr>
              <a:t>School handbook</a:t>
            </a:r>
          </a:p>
          <a:p>
            <a:pPr marL="342900" lvl="0" indent="-342900">
              <a:lnSpc>
                <a:spcPct val="120000"/>
              </a:lnSpc>
              <a:spcAft>
                <a:spcPts val="1800"/>
              </a:spcAft>
              <a:buFont typeface="Arial" panose="020B0604020202020204" pitchFamily="34" charset="0"/>
              <a:buChar char="•"/>
              <a:defRPr/>
            </a:pPr>
            <a:r>
              <a:rPr lang="en-US" sz="2000">
                <a:solidFill>
                  <a:srgbClr val="002F5E"/>
                </a:solidFill>
              </a:rPr>
              <a:t>New student and family induction meetings</a:t>
            </a:r>
          </a:p>
          <a:p>
            <a:pPr marL="342900" lvl="0" indent="-342900">
              <a:lnSpc>
                <a:spcPct val="120000"/>
              </a:lnSpc>
              <a:spcAft>
                <a:spcPts val="1800"/>
              </a:spcAft>
              <a:buFont typeface="Arial" panose="020B0604020202020204" pitchFamily="34" charset="0"/>
              <a:buChar char="•"/>
              <a:defRPr/>
            </a:pPr>
            <a:r>
              <a:rPr lang="en-US" sz="2000">
                <a:solidFill>
                  <a:srgbClr val="002F5E"/>
                </a:solidFill>
              </a:rPr>
              <a:t>Explicit teaching and revising in class</a:t>
            </a:r>
          </a:p>
          <a:p>
            <a:pPr marL="342900" lvl="0" indent="-342900">
              <a:lnSpc>
                <a:spcPct val="120000"/>
              </a:lnSpc>
              <a:spcAft>
                <a:spcPts val="1800"/>
              </a:spcAft>
              <a:buFont typeface="Arial" panose="020B0604020202020204" pitchFamily="34" charset="0"/>
              <a:buChar char="•"/>
              <a:defRPr/>
            </a:pPr>
            <a:r>
              <a:rPr lang="en-US" sz="2000">
                <a:solidFill>
                  <a:srgbClr val="002F5E"/>
                </a:solidFill>
              </a:rPr>
              <a:t>Reminders and demonstrations on assembly</a:t>
            </a:r>
          </a:p>
          <a:p>
            <a:pPr marL="342900" lvl="0" indent="-342900">
              <a:lnSpc>
                <a:spcPct val="120000"/>
              </a:lnSpc>
              <a:spcAft>
                <a:spcPts val="1800"/>
              </a:spcAft>
              <a:buFont typeface="Arial" panose="020B0604020202020204" pitchFamily="34" charset="0"/>
              <a:buChar char="•"/>
              <a:defRPr/>
            </a:pPr>
            <a:r>
              <a:rPr lang="en-US" sz="2000">
                <a:solidFill>
                  <a:srgbClr val="002F5E"/>
                </a:solidFill>
              </a:rPr>
              <a:t>Beginning of the year information sessions</a:t>
            </a:r>
          </a:p>
          <a:p>
            <a:pPr marL="342900" lvl="0" indent="-342900">
              <a:lnSpc>
                <a:spcPct val="120000"/>
              </a:lnSpc>
              <a:spcAft>
                <a:spcPts val="1800"/>
              </a:spcAft>
              <a:buFont typeface="Arial" panose="020B0604020202020204" pitchFamily="34" charset="0"/>
              <a:buChar char="•"/>
              <a:defRPr/>
            </a:pPr>
            <a:r>
              <a:rPr lang="en-US" sz="2000">
                <a:solidFill>
                  <a:srgbClr val="002F5E"/>
                </a:solidFill>
              </a:rPr>
              <a:t>School and class newsletters</a:t>
            </a:r>
            <a:endParaRPr lang="en-US" sz="2000">
              <a:solidFill>
                <a:srgbClr val="002F5E"/>
              </a:solidFill>
              <a:latin typeface="Montserrat"/>
            </a:endParaRPr>
          </a:p>
        </p:txBody>
      </p:sp>
    </p:spTree>
    <p:extLst>
      <p:ext uri="{BB962C8B-B14F-4D97-AF65-F5344CB8AC3E}">
        <p14:creationId xmlns:p14="http://schemas.microsoft.com/office/powerpoint/2010/main" val="1388793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28DAEE75-0EDE-D960-E0F7-CBB64F5C502C}"/>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Explicit</a:t>
            </a:r>
            <a:r>
              <a:rPr lang="en-US" b="1" spc="0" err="1">
                <a:solidFill>
                  <a:srgbClr val="002F5E"/>
                </a:solidFill>
                <a:latin typeface="Montserrat SemiBold" panose="00000700000000000000" pitchFamily="2" charset="0"/>
                <a:ea typeface="PT Sans" panose="020B0503020203020204" pitchFamily="34" charset="0"/>
                <a:cs typeface="Poppins SemiBold"/>
              </a:rPr>
              <a:t>ly</a:t>
            </a:r>
            <a:r>
              <a:rPr lang="en-US" b="1" spc="0">
                <a:solidFill>
                  <a:srgbClr val="002F5E"/>
                </a:solidFill>
                <a:latin typeface="Montserrat SemiBold" panose="00000700000000000000" pitchFamily="2" charset="0"/>
                <a:ea typeface="PT Sans" panose="020B0503020203020204" pitchFamily="34" charset="0"/>
                <a:cs typeface="Poppins SemiBold"/>
              </a:rPr>
              <a:t> teaching </a:t>
            </a:r>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an expectation, routine or rule</a:t>
            </a:r>
            <a:endParaRPr lang="en-AU"/>
          </a:p>
        </p:txBody>
      </p:sp>
      <p:sp>
        <p:nvSpPr>
          <p:cNvPr id="28" name="TextBox 27">
            <a:extLst>
              <a:ext uri="{FF2B5EF4-FFF2-40B4-BE49-F238E27FC236}">
                <a16:creationId xmlns:a16="http://schemas.microsoft.com/office/drawing/2014/main" id="{01F0A387-DE8C-F14E-B104-9A7F6DECBBC2}"/>
              </a:ext>
            </a:extLst>
          </p:cNvPr>
          <p:cNvSpPr txBox="1"/>
          <p:nvPr/>
        </p:nvSpPr>
        <p:spPr>
          <a:xfrm>
            <a:off x="656202" y="1725798"/>
            <a:ext cx="11188496" cy="4033668"/>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20000"/>
              </a:lnSpc>
              <a:spcAft>
                <a:spcPts val="180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Introduce the expectation,</a:t>
            </a:r>
            <a:r>
              <a:rPr kumimoji="0" lang="en-US" sz="2000" b="0" i="0" u="none" strike="noStrike" kern="1200" cap="none" spc="0" normalizeH="0" noProof="0">
                <a:ln>
                  <a:noFill/>
                </a:ln>
                <a:solidFill>
                  <a:srgbClr val="002F5E"/>
                </a:solidFill>
                <a:effectLst/>
                <a:uLnTx/>
                <a:uFillTx/>
                <a:latin typeface="Montserrat"/>
                <a:ea typeface="+mn-ea"/>
                <a:cs typeface="+mn-cs"/>
              </a:rPr>
              <a:t> routine or rule</a:t>
            </a:r>
            <a:r>
              <a:rPr kumimoji="0" lang="en-US" sz="2000" b="0" i="0" u="none" strike="noStrike" kern="1200" cap="none" spc="0" normalizeH="0" baseline="0" noProof="0">
                <a:ln>
                  <a:noFill/>
                </a:ln>
                <a:solidFill>
                  <a:srgbClr val="002F5E"/>
                </a:solidFill>
                <a:effectLst/>
                <a:uLnTx/>
                <a:uFillTx/>
                <a:latin typeface="Montserrat"/>
                <a:ea typeface="+mn-ea"/>
                <a:cs typeface="+mn-cs"/>
              </a:rPr>
              <a:t>, including why it’s important.</a:t>
            </a:r>
          </a:p>
          <a:p>
            <a:pPr marL="457200" indent="-457200">
              <a:lnSpc>
                <a:spcPct val="120000"/>
              </a:lnSpc>
              <a:spcAft>
                <a:spcPts val="1800"/>
              </a:spcAft>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Model, explain and discuss it.</a:t>
            </a:r>
          </a:p>
          <a:p>
            <a:pPr marL="457200" indent="-457200">
              <a:lnSpc>
                <a:spcPct val="120000"/>
              </a:lnSpc>
              <a:spcAft>
                <a:spcPts val="1800"/>
              </a:spcAft>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Support students to </a:t>
            </a:r>
            <a:r>
              <a:rPr kumimoji="0" lang="en-US" sz="2000" b="0" i="0" u="none" strike="noStrike" kern="1200" cap="none" spc="0" normalizeH="0" baseline="0" noProof="0" err="1">
                <a:ln>
                  <a:noFill/>
                </a:ln>
                <a:solidFill>
                  <a:srgbClr val="002F5E"/>
                </a:solidFill>
                <a:effectLst/>
                <a:uLnTx/>
                <a:uFillTx/>
                <a:latin typeface="Montserrat"/>
                <a:ea typeface="+mn-ea"/>
                <a:cs typeface="+mn-cs"/>
              </a:rPr>
              <a:t>practise</a:t>
            </a:r>
            <a:r>
              <a:rPr kumimoji="0" lang="en-US" sz="2000" b="0" i="0" u="none" strike="noStrike" kern="1200" cap="none" spc="0" normalizeH="0" baseline="0" noProof="0">
                <a:ln>
                  <a:noFill/>
                </a:ln>
                <a:solidFill>
                  <a:srgbClr val="002F5E"/>
                </a:solidFill>
                <a:effectLst/>
                <a:uLnTx/>
                <a:uFillTx/>
                <a:latin typeface="Montserrat"/>
                <a:ea typeface="+mn-ea"/>
                <a:cs typeface="+mn-cs"/>
              </a:rPr>
              <a:t> it.</a:t>
            </a:r>
          </a:p>
          <a:p>
            <a:pPr marL="457200" indent="-457200">
              <a:lnSpc>
                <a:spcPct val="120000"/>
              </a:lnSpc>
              <a:spcAft>
                <a:spcPts val="1800"/>
              </a:spcAft>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Ask students to </a:t>
            </a:r>
            <a:r>
              <a:rPr lang="en-US" sz="2000">
                <a:solidFill>
                  <a:srgbClr val="002F5E"/>
                </a:solidFill>
                <a:latin typeface="Montserrat"/>
              </a:rPr>
              <a:t>demonstrate it independently</a:t>
            </a:r>
            <a:r>
              <a:rPr kumimoji="0" lang="en-US" sz="2000" b="0" i="0" u="none" strike="noStrike" kern="1200" cap="none" spc="0" normalizeH="0" baseline="0" noProof="0">
                <a:ln>
                  <a:noFill/>
                </a:ln>
                <a:solidFill>
                  <a:srgbClr val="002F5E"/>
                </a:solidFill>
                <a:effectLst/>
                <a:uLnTx/>
                <a:uFillTx/>
                <a:latin typeface="Montserrat"/>
                <a:ea typeface="+mn-ea"/>
                <a:cs typeface="+mn-cs"/>
              </a:rPr>
              <a:t>.  Provide feedback. </a:t>
            </a:r>
            <a:r>
              <a:rPr kumimoji="0" lang="en-US" sz="2000" b="0" i="0" u="none" strike="noStrike" kern="1200" cap="none" spc="0" normalizeH="0" baseline="0" noProof="0" err="1">
                <a:ln>
                  <a:noFill/>
                </a:ln>
                <a:solidFill>
                  <a:srgbClr val="002F5E"/>
                </a:solidFill>
                <a:effectLst/>
                <a:uLnTx/>
                <a:uFillTx/>
                <a:latin typeface="Montserrat"/>
                <a:ea typeface="+mn-ea"/>
                <a:cs typeface="+mn-cs"/>
              </a:rPr>
              <a:t>Practise</a:t>
            </a:r>
            <a:r>
              <a:rPr kumimoji="0" lang="en-US" sz="2000" b="0" i="0" u="none" strike="noStrike" kern="1200" cap="none" spc="0" normalizeH="0" baseline="0" noProof="0">
                <a:ln>
                  <a:noFill/>
                </a:ln>
                <a:solidFill>
                  <a:srgbClr val="002F5E"/>
                </a:solidFill>
                <a:effectLst/>
                <a:uLnTx/>
                <a:uFillTx/>
                <a:latin typeface="Montserrat"/>
                <a:ea typeface="+mn-ea"/>
                <a:cs typeface="+mn-cs"/>
              </a:rPr>
              <a:t> again.</a:t>
            </a:r>
          </a:p>
          <a:p>
            <a:pPr marL="457200" marR="0" lvl="0" indent="-457200" algn="l" defTabSz="914400" rtl="0" eaLnBrk="1" fontAlgn="auto" latinLnBrk="0" hangingPunct="1">
              <a:lnSpc>
                <a:spcPct val="120000"/>
              </a:lnSpc>
              <a:spcAft>
                <a:spcPts val="180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Remind,</a:t>
            </a:r>
            <a:r>
              <a:rPr kumimoji="0" lang="en-US" sz="2000" b="0" i="0" u="none" strike="noStrike" kern="1200" cap="none" spc="0" normalizeH="0" noProof="0">
                <a:ln>
                  <a:noFill/>
                </a:ln>
                <a:solidFill>
                  <a:srgbClr val="002F5E"/>
                </a:solidFill>
                <a:effectLst/>
                <a:uLnTx/>
                <a:uFillTx/>
                <a:latin typeface="Montserrat"/>
                <a:ea typeface="+mn-ea"/>
                <a:cs typeface="+mn-cs"/>
              </a:rPr>
              <a:t> m</a:t>
            </a:r>
            <a:r>
              <a:rPr kumimoji="0" lang="en-US" sz="2000" b="0" i="0" u="none" strike="noStrike" kern="1200" cap="none" spc="0" normalizeH="0" baseline="0" noProof="0">
                <a:ln>
                  <a:noFill/>
                </a:ln>
                <a:solidFill>
                  <a:srgbClr val="002F5E"/>
                </a:solidFill>
                <a:effectLst/>
                <a:uLnTx/>
                <a:uFillTx/>
                <a:latin typeface="Montserrat"/>
                <a:ea typeface="+mn-ea"/>
                <a:cs typeface="+mn-cs"/>
              </a:rPr>
              <a:t>onitor,</a:t>
            </a:r>
            <a:r>
              <a:rPr kumimoji="0" lang="en-US" sz="2000" b="0" i="0" u="none" strike="noStrike" kern="1200" cap="none" spc="0" normalizeH="0" noProof="0">
                <a:ln>
                  <a:noFill/>
                </a:ln>
                <a:solidFill>
                  <a:srgbClr val="002F5E"/>
                </a:solidFill>
                <a:effectLst/>
                <a:uLnTx/>
                <a:uFillTx/>
                <a:latin typeface="Montserrat"/>
                <a:ea typeface="+mn-ea"/>
                <a:cs typeface="+mn-cs"/>
              </a:rPr>
              <a:t> a</a:t>
            </a:r>
            <a:r>
              <a:rPr kumimoji="0" lang="en-US" sz="2000" b="0" i="0" u="none" strike="noStrike" kern="1200" cap="none" spc="0" normalizeH="0" baseline="0" noProof="0">
                <a:ln>
                  <a:noFill/>
                </a:ln>
                <a:solidFill>
                  <a:srgbClr val="002F5E"/>
                </a:solidFill>
                <a:effectLst/>
                <a:uLnTx/>
                <a:uFillTx/>
                <a:latin typeface="Montserrat"/>
                <a:ea typeface="+mn-ea"/>
                <a:cs typeface="+mn-cs"/>
              </a:rPr>
              <a:t>cknowledge and praise.</a:t>
            </a:r>
          </a:p>
          <a:p>
            <a:pPr marL="457200" marR="0" lvl="0" indent="-457200" algn="l" defTabSz="914400" rtl="0" eaLnBrk="1" fontAlgn="auto" latinLnBrk="0" hangingPunct="1">
              <a:lnSpc>
                <a:spcPct val="120000"/>
              </a:lnSpc>
              <a:spcAft>
                <a:spcPts val="180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Respond to students if they don’t demonstrate it, practising</a:t>
            </a:r>
            <a:r>
              <a:rPr kumimoji="0" lang="en-US" sz="2000" b="0" i="0" u="none" strike="noStrike" kern="1200" cap="none" spc="0" normalizeH="0" noProof="0">
                <a:ln>
                  <a:noFill/>
                </a:ln>
                <a:solidFill>
                  <a:srgbClr val="002F5E"/>
                </a:solidFill>
                <a:effectLst/>
                <a:uLnTx/>
                <a:uFillTx/>
                <a:latin typeface="Montserrat"/>
                <a:ea typeface="+mn-ea"/>
                <a:cs typeface="+mn-cs"/>
              </a:rPr>
              <a:t> </a:t>
            </a:r>
            <a:r>
              <a:rPr kumimoji="0" lang="en-US" sz="2000" b="0" i="0" u="none" strike="noStrike" kern="1200" cap="none" spc="0" normalizeH="0" baseline="0" noProof="0">
                <a:ln>
                  <a:noFill/>
                </a:ln>
                <a:solidFill>
                  <a:srgbClr val="002F5E"/>
                </a:solidFill>
                <a:effectLst/>
                <a:uLnTx/>
                <a:uFillTx/>
                <a:latin typeface="Montserrat"/>
                <a:ea typeface="+mn-ea"/>
                <a:cs typeface="+mn-cs"/>
              </a:rPr>
              <a:t>again when needed.</a:t>
            </a:r>
          </a:p>
          <a:p>
            <a:pPr marL="457200" marR="0" lvl="0" indent="-457200" algn="l" defTabSz="914400" rtl="0" eaLnBrk="1" fontAlgn="auto" latinLnBrk="0" hangingPunct="1">
              <a:lnSpc>
                <a:spcPct val="120000"/>
              </a:lnSpc>
              <a:spcAft>
                <a:spcPts val="1800"/>
              </a:spcAft>
              <a:buClrTx/>
              <a:buSzTx/>
              <a:buFont typeface="+mj-lt"/>
              <a:buAutoNum type="arabicPeriod"/>
              <a:tabLst/>
              <a:defRPr/>
            </a:pPr>
            <a:endParaRPr kumimoji="0" lang="en-US" sz="2000" b="0" i="0" u="none" strike="noStrike" kern="1200" cap="none" spc="0" normalizeH="0" baseline="0" noProof="0">
              <a:ln>
                <a:noFill/>
              </a:ln>
              <a:solidFill>
                <a:srgbClr val="002F5E"/>
              </a:solidFill>
              <a:effectLst/>
              <a:uLnTx/>
              <a:uFillTx/>
              <a:latin typeface="Montserrat"/>
              <a:ea typeface="+mn-ea"/>
              <a:cs typeface="+mn-cs"/>
            </a:endParaRPr>
          </a:p>
        </p:txBody>
      </p:sp>
    </p:spTree>
    <p:extLst>
      <p:ext uri="{BB962C8B-B14F-4D97-AF65-F5344CB8AC3E}">
        <p14:creationId xmlns:p14="http://schemas.microsoft.com/office/powerpoint/2010/main" val="2029179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75FD8AD-F197-D3DF-7CAB-E1D9F58755A0}"/>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routines for </a:t>
            </a:r>
            <a:r>
              <a:rPr kumimoji="0" lang="en-US" sz="2800" b="1" i="0" u="none" strike="noStrike" kern="1800" cap="none" spc="0" normalizeH="0" baseline="0" noProof="0" err="1">
                <a:ln>
                  <a:noFill/>
                </a:ln>
                <a:solidFill>
                  <a:srgbClr val="002F5E"/>
                </a:solidFill>
                <a:effectLst/>
                <a:uLnTx/>
                <a:uFillTx/>
                <a:latin typeface="Montserrat SemiBold" panose="00000700000000000000" pitchFamily="2" charset="0"/>
                <a:ea typeface="PT Sans" panose="020B0503020203020204" pitchFamily="34" charset="0"/>
                <a:cs typeface="Poppins SemiBold"/>
              </a:rPr>
              <a:t>behaviour</a:t>
            </a:r>
            <a:endParaRPr lang="en-AU"/>
          </a:p>
        </p:txBody>
      </p:sp>
      <p:sp>
        <p:nvSpPr>
          <p:cNvPr id="28" name="TextBox 27">
            <a:extLst>
              <a:ext uri="{FF2B5EF4-FFF2-40B4-BE49-F238E27FC236}">
                <a16:creationId xmlns:a16="http://schemas.microsoft.com/office/drawing/2014/main" id="{01F0A387-DE8C-F14E-B104-9A7F6DECBBC2}"/>
              </a:ext>
            </a:extLst>
          </p:cNvPr>
          <p:cNvSpPr txBox="1"/>
          <p:nvPr/>
        </p:nvSpPr>
        <p:spPr>
          <a:xfrm>
            <a:off x="644625" y="1761268"/>
            <a:ext cx="10045497" cy="4656916"/>
          </a:xfrm>
          <a:prstGeom prst="rect">
            <a:avLst/>
          </a:prstGeom>
          <a:noFill/>
        </p:spPr>
        <p:txBody>
          <a:bodyPr wrap="square" lIns="91440" tIns="45720" rIns="91440" bIns="45720" rtlCol="0" anchor="t">
            <a:spAutoFit/>
          </a:bodyPr>
          <a:lstStyle/>
          <a:p>
            <a:pPr marL="342900" indent="-342900">
              <a:lnSpc>
                <a:spcPct val="110000"/>
              </a:lnSpc>
              <a:spcAft>
                <a:spcPts val="1500"/>
              </a:spcAft>
              <a:buFont typeface="Arial" panose="020B0604020202020204" pitchFamily="34" charset="0"/>
              <a:buChar char="•"/>
              <a:defRPr/>
            </a:pPr>
            <a:r>
              <a:rPr lang="en-US" sz="2000"/>
              <a:t>Entering school at the start of the day</a:t>
            </a:r>
          </a:p>
          <a:p>
            <a:pPr marL="342900" indent="-342900">
              <a:lnSpc>
                <a:spcPct val="110000"/>
              </a:lnSpc>
              <a:spcAft>
                <a:spcPts val="1500"/>
              </a:spcAft>
              <a:buFont typeface="Arial" panose="020B0604020202020204" pitchFamily="34" charset="0"/>
              <a:buChar char="•"/>
              <a:defRPr/>
            </a:pPr>
            <a:r>
              <a:rPr lang="en-US" sz="2000" b="1">
                <a:solidFill>
                  <a:srgbClr val="002F5E"/>
                </a:solidFill>
              </a:rPr>
              <a:t>Gaining all students’ attention  </a:t>
            </a:r>
          </a:p>
          <a:p>
            <a:pPr marL="342900" indent="-342900">
              <a:lnSpc>
                <a:spcPct val="110000"/>
              </a:lnSpc>
              <a:spcAft>
                <a:spcPts val="1500"/>
              </a:spcAft>
              <a:buFont typeface="Arial" panose="020B0604020202020204" pitchFamily="34" charset="0"/>
              <a:buChar char="•"/>
              <a:defRPr/>
            </a:pPr>
            <a:r>
              <a:rPr lang="en-US" sz="2000" b="1">
                <a:solidFill>
                  <a:srgbClr val="002F5E"/>
                </a:solidFill>
              </a:rPr>
              <a:t>Students gaining teacher attention </a:t>
            </a:r>
            <a:endParaRPr lang="en-AU" sz="2000" b="1">
              <a:solidFill>
                <a:srgbClr val="002F5E"/>
              </a:solidFill>
            </a:endParaRPr>
          </a:p>
          <a:p>
            <a:pPr marL="342900" indent="-342900">
              <a:lnSpc>
                <a:spcPct val="110000"/>
              </a:lnSpc>
              <a:spcAft>
                <a:spcPts val="1500"/>
              </a:spcAft>
              <a:buFont typeface="Arial" panose="020B0604020202020204" pitchFamily="34" charset="0"/>
              <a:buChar char="•"/>
              <a:defRPr/>
            </a:pPr>
            <a:r>
              <a:rPr lang="en-US" sz="2000" b="1">
                <a:solidFill>
                  <a:srgbClr val="002F5E"/>
                </a:solidFill>
              </a:rPr>
              <a:t>Entering the classroom  </a:t>
            </a:r>
          </a:p>
          <a:p>
            <a:pPr marL="342900" indent="-342900">
              <a:lnSpc>
                <a:spcPct val="110000"/>
              </a:lnSpc>
              <a:spcAft>
                <a:spcPts val="1500"/>
              </a:spcAft>
              <a:buFont typeface="Arial" panose="020B0604020202020204" pitchFamily="34" charset="0"/>
              <a:buChar char="•"/>
              <a:defRPr/>
            </a:pPr>
            <a:r>
              <a:rPr lang="en-US" sz="2000" b="1">
                <a:solidFill>
                  <a:srgbClr val="002F5E"/>
                </a:solidFill>
              </a:rPr>
              <a:t>Setting </a:t>
            </a:r>
            <a:r>
              <a:rPr lang="en-US" sz="2000" b="1" err="1">
                <a:solidFill>
                  <a:srgbClr val="002F5E"/>
                </a:solidFill>
              </a:rPr>
              <a:t>behaviour</a:t>
            </a:r>
            <a:r>
              <a:rPr lang="en-US" sz="2000" b="1">
                <a:solidFill>
                  <a:srgbClr val="002F5E"/>
                </a:solidFill>
              </a:rPr>
              <a:t> expectations for completing learning tasks </a:t>
            </a:r>
          </a:p>
          <a:p>
            <a:pPr marL="342900" indent="-342900">
              <a:lnSpc>
                <a:spcPct val="110000"/>
              </a:lnSpc>
              <a:spcAft>
                <a:spcPts val="1500"/>
              </a:spcAft>
              <a:buFont typeface="Arial" panose="020B0604020202020204" pitchFamily="34" charset="0"/>
              <a:buChar char="•"/>
              <a:defRPr/>
            </a:pPr>
            <a:r>
              <a:rPr lang="en-US" sz="2000" b="1">
                <a:solidFill>
                  <a:srgbClr val="002F5E"/>
                </a:solidFill>
              </a:rPr>
              <a:t>Exiting the classroom </a:t>
            </a:r>
          </a:p>
          <a:p>
            <a:pPr marL="342900" indent="-342900">
              <a:lnSpc>
                <a:spcPct val="110000"/>
              </a:lnSpc>
              <a:spcAft>
                <a:spcPts val="1500"/>
              </a:spcAft>
              <a:buFont typeface="Arial" panose="020B0604020202020204" pitchFamily="34" charset="0"/>
              <a:buChar char="•"/>
              <a:defRPr/>
            </a:pPr>
            <a:r>
              <a:rPr lang="en-US" sz="2000" b="1">
                <a:solidFill>
                  <a:srgbClr val="002F5E"/>
                </a:solidFill>
              </a:rPr>
              <a:t>Moving through the school  </a:t>
            </a:r>
          </a:p>
          <a:p>
            <a:pPr marL="342900" indent="-342900">
              <a:lnSpc>
                <a:spcPct val="110000"/>
              </a:lnSpc>
              <a:spcAft>
                <a:spcPts val="1500"/>
              </a:spcAft>
              <a:buFont typeface="Arial" panose="020B0604020202020204" pitchFamily="34" charset="0"/>
              <a:buChar char="•"/>
              <a:defRPr/>
            </a:pPr>
            <a:r>
              <a:rPr lang="en-US" sz="2000"/>
              <a:t>Moving outside for break times</a:t>
            </a:r>
          </a:p>
          <a:p>
            <a:pPr marL="342900" indent="-342900">
              <a:lnSpc>
                <a:spcPct val="110000"/>
              </a:lnSpc>
              <a:spcAft>
                <a:spcPts val="1500"/>
              </a:spcAft>
              <a:buFont typeface="Arial" panose="020B0604020202020204" pitchFamily="34" charset="0"/>
              <a:buChar char="•"/>
              <a:defRPr/>
            </a:pPr>
            <a:r>
              <a:rPr lang="en-US" sz="2000"/>
              <a:t>Leaving school at the end of the day</a:t>
            </a:r>
          </a:p>
        </p:txBody>
      </p:sp>
    </p:spTree>
    <p:extLst>
      <p:ext uri="{BB962C8B-B14F-4D97-AF65-F5344CB8AC3E}">
        <p14:creationId xmlns:p14="http://schemas.microsoft.com/office/powerpoint/2010/main" val="89171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856394-3E86-54F5-06F4-6A012AB71283}"/>
              </a:ext>
            </a:extLst>
          </p:cNvPr>
          <p:cNvSpPr>
            <a:spLocks noGrp="1"/>
          </p:cNvSpPr>
          <p:nvPr>
            <p:ph type="title"/>
          </p:nvPr>
        </p:nvSpPr>
        <p:spPr>
          <a:xfrm>
            <a:off x="610744" y="524349"/>
            <a:ext cx="10515600" cy="517430"/>
          </a:xfrm>
        </p:spPr>
        <p:txBody>
          <a:bodyPr/>
          <a:lstStyle/>
          <a:p>
            <a:r>
              <a:rPr lang="en-AU" dirty="0"/>
              <a:t>Acknowledgement of Country</a:t>
            </a:r>
            <a:endParaRPr lang="en-US" dirty="0"/>
          </a:p>
        </p:txBody>
      </p:sp>
      <p:sp>
        <p:nvSpPr>
          <p:cNvPr id="9" name="Text Placeholder 8">
            <a:extLst>
              <a:ext uri="{FF2B5EF4-FFF2-40B4-BE49-F238E27FC236}">
                <a16:creationId xmlns:a16="http://schemas.microsoft.com/office/drawing/2014/main" id="{32BB3B51-6428-CEFB-421B-3C7C018AE2BD}"/>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821021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4390CD8-6E9C-5AC1-F437-45FE518B3A4C}"/>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routines for learning</a:t>
            </a:r>
            <a:endParaRPr lang="en-AU"/>
          </a:p>
        </p:txBody>
      </p:sp>
      <p:sp>
        <p:nvSpPr>
          <p:cNvPr id="28" name="TextBox 27">
            <a:extLst>
              <a:ext uri="{FF2B5EF4-FFF2-40B4-BE49-F238E27FC236}">
                <a16:creationId xmlns:a16="http://schemas.microsoft.com/office/drawing/2014/main" id="{01F0A387-DE8C-F14E-B104-9A7F6DECBBC2}"/>
              </a:ext>
            </a:extLst>
          </p:cNvPr>
          <p:cNvSpPr txBox="1"/>
          <p:nvPr/>
        </p:nvSpPr>
        <p:spPr>
          <a:xfrm>
            <a:off x="641914" y="1687964"/>
            <a:ext cx="5847077" cy="3177024"/>
          </a:xfrm>
          <a:prstGeom prst="rect">
            <a:avLst/>
          </a:prstGeom>
          <a:noFill/>
        </p:spPr>
        <p:txBody>
          <a:bodyPr wrap="square" lIns="91440" tIns="45720" rIns="91440" bIns="45720" rtlCol="0" anchor="t">
            <a:spAutoFit/>
          </a:bodyPr>
          <a:lstStyle/>
          <a:p>
            <a:pPr marL="342900" indent="-342900">
              <a:lnSpc>
                <a:spcPct val="120000"/>
              </a:lnSpc>
              <a:spcAft>
                <a:spcPts val="1400"/>
              </a:spcAft>
              <a:buFont typeface="Arial" panose="020B0604020202020204" pitchFamily="34" charset="0"/>
              <a:buChar char="•"/>
              <a:defRPr/>
            </a:pPr>
            <a:r>
              <a:rPr lang="en-US" sz="2000">
                <a:solidFill>
                  <a:srgbClr val="002F5E"/>
                </a:solidFill>
                <a:latin typeface="Montserrat"/>
              </a:rPr>
              <a:t>Starter activity/do now</a:t>
            </a:r>
          </a:p>
          <a:p>
            <a:pPr marL="342900" indent="-342900">
              <a:lnSpc>
                <a:spcPct val="120000"/>
              </a:lnSpc>
              <a:spcAft>
                <a:spcPts val="1400"/>
              </a:spcAft>
              <a:buFont typeface="Arial" panose="020B0604020202020204" pitchFamily="34" charset="0"/>
              <a:buChar char="•"/>
              <a:defRPr/>
            </a:pPr>
            <a:r>
              <a:rPr kumimoji="0" lang="en-US" sz="2000" b="0" u="none" strike="noStrike" kern="1200" cap="none" spc="0" normalizeH="0" baseline="0" noProof="0">
                <a:ln>
                  <a:noFill/>
                </a:ln>
                <a:solidFill>
                  <a:srgbClr val="002F5E"/>
                </a:solidFill>
                <a:effectLst/>
                <a:uLnTx/>
                <a:uFillTx/>
                <a:latin typeface="Montserrat"/>
                <a:ea typeface="+mn-ea"/>
                <a:cs typeface="+mn-cs"/>
              </a:rPr>
              <a:t>Random selection for student response</a:t>
            </a:r>
          </a:p>
          <a:p>
            <a:pPr marL="342900" indent="-342900">
              <a:lnSpc>
                <a:spcPct val="120000"/>
              </a:lnSpc>
              <a:spcAft>
                <a:spcPts val="1400"/>
              </a:spcAft>
              <a:buFont typeface="Arial" panose="020B0604020202020204" pitchFamily="34" charset="0"/>
              <a:buChar char="•"/>
              <a:defRPr/>
            </a:pPr>
            <a:r>
              <a:rPr lang="en-US" sz="2000">
                <a:solidFill>
                  <a:srgbClr val="002F5E"/>
                </a:solidFill>
                <a:latin typeface="Montserrat"/>
              </a:rPr>
              <a:t>Turn and talk</a:t>
            </a:r>
            <a:endParaRPr lang="en-US" sz="2000" b="0" u="none" strike="noStrike" kern="1200" cap="none" spc="0" normalizeH="0" baseline="0" noProof="0">
              <a:ln>
                <a:noFill/>
              </a:ln>
              <a:solidFill>
                <a:srgbClr val="002F5E"/>
              </a:solidFill>
              <a:effectLst/>
              <a:uLnTx/>
              <a:uFillTx/>
              <a:latin typeface="Montserrat"/>
            </a:endParaRPr>
          </a:p>
          <a:p>
            <a:pPr marL="342900" indent="-342900">
              <a:lnSpc>
                <a:spcPct val="120000"/>
              </a:lnSpc>
              <a:spcAft>
                <a:spcPts val="1400"/>
              </a:spcAft>
              <a:buFont typeface="Arial" panose="020B0604020202020204" pitchFamily="34" charset="0"/>
              <a:buChar char="•"/>
              <a:defRPr/>
            </a:pPr>
            <a:r>
              <a:rPr lang="en-US" sz="2000">
                <a:solidFill>
                  <a:srgbClr val="002F5E"/>
                </a:solidFill>
                <a:latin typeface="Montserrat"/>
              </a:rPr>
              <a:t>Self-review</a:t>
            </a:r>
          </a:p>
          <a:p>
            <a:pPr marL="342900" indent="-342900">
              <a:lnSpc>
                <a:spcPct val="120000"/>
              </a:lnSpc>
              <a:spcAft>
                <a:spcPts val="1400"/>
              </a:spcAft>
              <a:buFont typeface="Arial" panose="020B0604020202020204" pitchFamily="34" charset="0"/>
              <a:buChar char="•"/>
              <a:defRPr/>
            </a:pPr>
            <a:r>
              <a:rPr kumimoji="0" lang="en-US" sz="2000" b="0" u="none" strike="noStrike" kern="1200" cap="none" spc="0" normalizeH="0" baseline="0" noProof="0">
                <a:ln>
                  <a:noFill/>
                </a:ln>
                <a:solidFill>
                  <a:srgbClr val="002F5E"/>
                </a:solidFill>
                <a:effectLst/>
                <a:uLnTx/>
                <a:uFillTx/>
                <a:latin typeface="Montserrat"/>
                <a:ea typeface="+mn-ea"/>
                <a:cs typeface="+mn-cs"/>
              </a:rPr>
              <a:t>Daily, weekly and monthly review</a:t>
            </a:r>
            <a:endParaRPr lang="en-US" sz="2000">
              <a:solidFill>
                <a:srgbClr val="002F5E"/>
              </a:solidFill>
              <a:latin typeface="Montserrat"/>
            </a:endParaRPr>
          </a:p>
          <a:p>
            <a:pPr marL="342900" indent="-342900">
              <a:lnSpc>
                <a:spcPct val="120000"/>
              </a:lnSpc>
              <a:spcAft>
                <a:spcPts val="1400"/>
              </a:spcAft>
              <a:buFont typeface="Arial" panose="020B0604020202020204" pitchFamily="34" charset="0"/>
              <a:buChar char="•"/>
              <a:defRPr/>
            </a:pPr>
            <a:endParaRPr kumimoji="0" lang="en-US" sz="2000" b="0" u="none" strike="noStrike" kern="1200" cap="none" spc="0" normalizeH="0" baseline="0" noProof="0">
              <a:ln>
                <a:noFill/>
              </a:ln>
              <a:solidFill>
                <a:srgbClr val="002F5E"/>
              </a:solidFill>
              <a:effectLst/>
              <a:uLnTx/>
              <a:uFillTx/>
              <a:latin typeface="Montserrat"/>
              <a:ea typeface="+mn-ea"/>
              <a:cs typeface="+mn-cs"/>
            </a:endParaRPr>
          </a:p>
        </p:txBody>
      </p:sp>
      <p:pic>
        <p:nvPicPr>
          <p:cNvPr id="5" name="Picture 4" descr="A teacher sitting next to a student who is writing in her notebook.">
            <a:extLst>
              <a:ext uri="{FF2B5EF4-FFF2-40B4-BE49-F238E27FC236}">
                <a16:creationId xmlns:a16="http://schemas.microsoft.com/office/drawing/2014/main" id="{2FFB78FA-1FA8-F57E-E8AD-885CB015DEE0}"/>
              </a:ext>
              <a:ext uri="{C183D7F6-B498-43B3-948B-1728B52AA6E4}">
                <adec:decorative xmlns:adec="http://schemas.microsoft.com/office/drawing/2017/decorative" val="0"/>
              </a:ext>
            </a:extLst>
          </p:cNvPr>
          <p:cNvPicPr>
            <a:picLocks noChangeAspect="1"/>
          </p:cNvPicPr>
          <p:nvPr/>
        </p:nvPicPr>
        <p:blipFill rotWithShape="1">
          <a:blip r:embed="rId3"/>
          <a:srcRect l="32639" r="13337"/>
          <a:stretch/>
        </p:blipFill>
        <p:spPr>
          <a:xfrm>
            <a:off x="6634582" y="0"/>
            <a:ext cx="5557418" cy="6858000"/>
          </a:xfrm>
          <a:prstGeom prst="rect">
            <a:avLst/>
          </a:prstGeom>
        </p:spPr>
      </p:pic>
      <p:sp>
        <p:nvSpPr>
          <p:cNvPr id="6" name="TextBox 5">
            <a:extLst>
              <a:ext uri="{FF2B5EF4-FFF2-40B4-BE49-F238E27FC236}">
                <a16:creationId xmlns:a16="http://schemas.microsoft.com/office/drawing/2014/main" id="{2668249D-B3E3-9E42-3B93-C4321D55A5BB}"/>
              </a:ext>
              <a:ext uri="{C183D7F6-B498-43B3-948B-1728B52AA6E4}">
                <adec:decorative xmlns:adec="http://schemas.microsoft.com/office/drawing/2017/decorative" val="0"/>
              </a:ext>
            </a:extLst>
          </p:cNvPr>
          <p:cNvSpPr txBox="1"/>
          <p:nvPr/>
        </p:nvSpPr>
        <p:spPr>
          <a:xfrm>
            <a:off x="8417491" y="6487196"/>
            <a:ext cx="3632088" cy="261610"/>
          </a:xfrm>
          <a:prstGeom prst="rect">
            <a:avLst/>
          </a:prstGeom>
          <a:noFill/>
        </p:spPr>
        <p:txBody>
          <a:bodyPr wrap="square">
            <a:spAutoFit/>
          </a:bodyPr>
          <a:lstStyle/>
          <a:p>
            <a:pPr algn="r"/>
            <a:r>
              <a:rPr lang="en-AU" sz="1100" dirty="0">
                <a:solidFill>
                  <a:schemeClr val="bg1"/>
                </a:solidFill>
                <a:hlinkClick r:id="rId4" tooltip="https://www.istockphoto.com/portfolio/asiseeit?mediatype=photography">
                  <a:extLst>
                    <a:ext uri="{A12FA001-AC4F-418D-AE19-62706E023703}">
                      <ahyp:hlinkClr xmlns:ahyp="http://schemas.microsoft.com/office/drawing/2018/hyperlinkcolor" val="tx"/>
                    </a:ext>
                  </a:extLst>
                </a:hlinkClick>
              </a:rPr>
              <a:t>Image credit: iStock.com/</a:t>
            </a:r>
            <a:r>
              <a:rPr lang="en-AU" sz="1100" dirty="0" err="1">
                <a:solidFill>
                  <a:schemeClr val="bg1"/>
                </a:solidFill>
                <a:hlinkClick r:id="rId4" tooltip="https://www.istockphoto.com/portfolio/asiseeit?mediatype=photography">
                  <a:extLst>
                    <a:ext uri="{A12FA001-AC4F-418D-AE19-62706E023703}">
                      <ahyp:hlinkClr xmlns:ahyp="http://schemas.microsoft.com/office/drawing/2018/hyperlinkcolor" val="tx"/>
                    </a:ext>
                  </a:extLst>
                </a:hlinkClick>
              </a:rPr>
              <a:t>JohnnyGreig</a:t>
            </a:r>
            <a:endParaRPr lang="en-AU" sz="1100" dirty="0">
              <a:solidFill>
                <a:schemeClr val="bg1"/>
              </a:solidFill>
            </a:endParaRPr>
          </a:p>
        </p:txBody>
      </p:sp>
    </p:spTree>
    <p:extLst>
      <p:ext uri="{BB962C8B-B14F-4D97-AF65-F5344CB8AC3E}">
        <p14:creationId xmlns:p14="http://schemas.microsoft.com/office/powerpoint/2010/main" val="68460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90A1DF3-9B56-25AC-1E55-84B9F6D6F344}"/>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routine for before school</a:t>
            </a:r>
            <a:endParaRPr lang="en-AU"/>
          </a:p>
        </p:txBody>
      </p:sp>
      <p:sp>
        <p:nvSpPr>
          <p:cNvPr id="6" name="Rectangle 5">
            <a:extLst>
              <a:ext uri="{FF2B5EF4-FFF2-40B4-BE49-F238E27FC236}">
                <a16:creationId xmlns:a16="http://schemas.microsoft.com/office/drawing/2014/main" id="{052F4ABD-C5DD-A7BD-F768-36178009999D}"/>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5980D66-3324-8C0A-81A1-3A5B1309F3F1}"/>
              </a:ext>
            </a:extLst>
          </p:cNvPr>
          <p:cNvSpPr txBox="1"/>
          <p:nvPr/>
        </p:nvSpPr>
        <p:spPr>
          <a:xfrm>
            <a:off x="1107810" y="2100172"/>
            <a:ext cx="495914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on duty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7" name="TextBox 6">
            <a:extLst>
              <a:ext uri="{FF2B5EF4-FFF2-40B4-BE49-F238E27FC236}">
                <a16:creationId xmlns:a16="http://schemas.microsoft.com/office/drawing/2014/main" id="{F3BEBB31-A6C5-56EC-0BFA-DE6164776BCF}"/>
              </a:ext>
            </a:extLst>
          </p:cNvPr>
          <p:cNvSpPr txBox="1"/>
          <p:nvPr/>
        </p:nvSpPr>
        <p:spPr>
          <a:xfrm>
            <a:off x="1114838" y="2783672"/>
            <a:ext cx="4569972" cy="2854692"/>
          </a:xfrm>
          <a:prstGeom prst="rect">
            <a:avLst/>
          </a:prstGeom>
          <a:noFill/>
        </p:spPr>
        <p:txBody>
          <a:bodyPr wrap="square">
            <a:spAutoFit/>
          </a:bodyPr>
          <a:lstStyle/>
          <a:p>
            <a:pPr marL="342900" indent="-342900">
              <a:lnSpc>
                <a:spcPct val="120000"/>
              </a:lnSpc>
              <a:spcAft>
                <a:spcPts val="1800"/>
              </a:spcAft>
              <a:buFont typeface="+mj-lt"/>
              <a:buAutoNum type="arabicPeriod"/>
            </a:pPr>
            <a:r>
              <a:rPr lang="en-AU"/>
              <a:t>Retrieve duty </a:t>
            </a:r>
            <a:r>
              <a:rPr lang="en-US"/>
              <a:t>resources.</a:t>
            </a:r>
          </a:p>
          <a:p>
            <a:pPr marL="342900" indent="-342900">
              <a:lnSpc>
                <a:spcPct val="120000"/>
              </a:lnSpc>
              <a:spcAft>
                <a:spcPts val="1800"/>
              </a:spcAft>
              <a:buFont typeface="+mj-lt"/>
              <a:buAutoNum type="arabicPeriod"/>
            </a:pPr>
            <a:r>
              <a:rPr lang="en-US"/>
              <a:t>Monitor and reinforce the </a:t>
            </a:r>
            <a:br>
              <a:rPr lang="en-US"/>
            </a:br>
            <a:r>
              <a:rPr lang="en-US"/>
              <a:t>behaviour expectations and support students needing assistance.</a:t>
            </a:r>
          </a:p>
          <a:p>
            <a:pPr marL="342900" indent="-342900">
              <a:lnSpc>
                <a:spcPct val="120000"/>
              </a:lnSpc>
              <a:spcAft>
                <a:spcPts val="1800"/>
              </a:spcAft>
              <a:buFont typeface="+mj-lt"/>
              <a:buAutoNum type="arabicPeriod"/>
            </a:pPr>
            <a:r>
              <a:rPr lang="en-US"/>
              <a:t>Leave the area after the last student has left. </a:t>
            </a:r>
          </a:p>
        </p:txBody>
      </p:sp>
      <p:sp>
        <p:nvSpPr>
          <p:cNvPr id="19" name="Rectangle 18">
            <a:extLst>
              <a:ext uri="{FF2B5EF4-FFF2-40B4-BE49-F238E27FC236}">
                <a16:creationId xmlns:a16="http://schemas.microsoft.com/office/drawing/2014/main" id="{BD11DDA1-C02A-CBC4-40B0-DDC32DB4769E}"/>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F35EF1E3-F2C0-275D-82A5-7518C922AA90}"/>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22" name="TextBox 21">
            <a:extLst>
              <a:ext uri="{FF2B5EF4-FFF2-40B4-BE49-F238E27FC236}">
                <a16:creationId xmlns:a16="http://schemas.microsoft.com/office/drawing/2014/main" id="{0AAA5D1F-6CE6-99C2-22E3-ADA9DD8B4438}"/>
              </a:ext>
            </a:extLst>
          </p:cNvPr>
          <p:cNvSpPr txBox="1"/>
          <p:nvPr/>
        </p:nvSpPr>
        <p:spPr>
          <a:xfrm>
            <a:off x="6722068" y="2789978"/>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1709758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AD5D-B0D9-5B25-9462-E2C8B9D4915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D289961-14EF-F75B-E8EF-2500E2D20BC0}"/>
              </a:ext>
            </a:extLst>
          </p:cNvPr>
          <p:cNvSpPr>
            <a:spLocks noGrp="1"/>
          </p:cNvSpPr>
          <p:nvPr>
            <p:ph type="title"/>
          </p:nvPr>
        </p:nvSpPr>
        <p:spPr/>
        <p:txBody>
          <a:bodyPr>
            <a:normAutofit/>
          </a:bodyPr>
          <a:lstStyle/>
          <a:p>
            <a:r>
              <a:rPr lang="en-US" b="1" spc="0">
                <a:solidFill>
                  <a:srgbClr val="002F5E"/>
                </a:solidFill>
                <a:latin typeface="Montserrat SemiBold" panose="00000700000000000000" pitchFamily="2" charset="0"/>
                <a:ea typeface="PT Sans" panose="020B0503020203020204" pitchFamily="34" charset="0"/>
                <a:cs typeface="Poppins SemiBold"/>
              </a:rPr>
              <a:t>Our routine for gaining all students’ attention</a:t>
            </a:r>
            <a:endParaRPr lang="en-AU"/>
          </a:p>
        </p:txBody>
      </p:sp>
      <p:sp>
        <p:nvSpPr>
          <p:cNvPr id="5" name="Rectangle 4">
            <a:extLst>
              <a:ext uri="{FF2B5EF4-FFF2-40B4-BE49-F238E27FC236}">
                <a16:creationId xmlns:a16="http://schemas.microsoft.com/office/drawing/2014/main" id="{BCE06A1E-9E08-0435-3532-D5D5AEA4072F}"/>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14BA5AA2-E0DF-FD3F-6F15-A53D19C7FE3F}"/>
              </a:ext>
            </a:extLst>
          </p:cNvPr>
          <p:cNvSpPr txBox="1"/>
          <p:nvPr/>
        </p:nvSpPr>
        <p:spPr>
          <a:xfrm>
            <a:off x="1107810" y="2100171"/>
            <a:ext cx="4805224" cy="4059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39F368A7-9F5A-6F01-594D-87D4CA9BFBF4}"/>
              </a:ext>
            </a:extLst>
          </p:cNvPr>
          <p:cNvSpPr txBox="1"/>
          <p:nvPr/>
        </p:nvSpPr>
        <p:spPr>
          <a:xfrm>
            <a:off x="1109226" y="2761398"/>
            <a:ext cx="4805224" cy="2522294"/>
          </a:xfrm>
          <a:prstGeom prst="rect">
            <a:avLst/>
          </a:prstGeom>
          <a:noFill/>
        </p:spPr>
        <p:txBody>
          <a:bodyPr wrap="square">
            <a:spAutoFit/>
          </a:bodyPr>
          <a:lstStyle/>
          <a:p>
            <a:pPr marL="342900" indent="-342900">
              <a:lnSpc>
                <a:spcPct val="120000"/>
              </a:lnSpc>
              <a:spcAft>
                <a:spcPts val="1800"/>
              </a:spcAft>
              <a:buFont typeface="+mj-lt"/>
              <a:buAutoNum type="arabicPeriod"/>
            </a:pPr>
            <a:r>
              <a:rPr lang="en-US"/>
              <a:t>Position yourself where all students can see you.</a:t>
            </a:r>
          </a:p>
          <a:p>
            <a:pPr marL="342900" indent="-342900">
              <a:lnSpc>
                <a:spcPct val="120000"/>
              </a:lnSpc>
              <a:spcAft>
                <a:spcPts val="1800"/>
              </a:spcAft>
              <a:buFont typeface="+mj-lt"/>
              <a:buAutoNum type="arabicPeriod"/>
            </a:pPr>
            <a:r>
              <a:rPr lang="en-US"/>
              <a:t>Use a verbal or audible prompt </a:t>
            </a:r>
            <a:br>
              <a:rPr lang="en-US"/>
            </a:br>
            <a:r>
              <a:rPr lang="en-US"/>
              <a:t>to get students to focus on you. </a:t>
            </a:r>
          </a:p>
          <a:p>
            <a:pPr marL="342900" indent="-342900">
              <a:lnSpc>
                <a:spcPct val="120000"/>
              </a:lnSpc>
              <a:spcAft>
                <a:spcPts val="1800"/>
              </a:spcAft>
              <a:buFont typeface="+mj-lt"/>
              <a:buAutoNum type="arabicPeriod"/>
            </a:pPr>
            <a:r>
              <a:rPr lang="en-US"/>
              <a:t>Pause, scan and respond to students’ </a:t>
            </a:r>
            <a:r>
              <a:rPr lang="en-US" err="1"/>
              <a:t>behaviour</a:t>
            </a:r>
            <a:r>
              <a:rPr lang="en-US"/>
              <a:t>.</a:t>
            </a:r>
          </a:p>
        </p:txBody>
      </p:sp>
      <p:sp>
        <p:nvSpPr>
          <p:cNvPr id="16" name="Rectangle 15">
            <a:extLst>
              <a:ext uri="{FF2B5EF4-FFF2-40B4-BE49-F238E27FC236}">
                <a16:creationId xmlns:a16="http://schemas.microsoft.com/office/drawing/2014/main" id="{69F930CC-4A56-F46D-9FAE-33668F057743}"/>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EA3FC911-7273-25EA-3357-5A9B97937760}"/>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8" name="TextBox 17">
            <a:extLst>
              <a:ext uri="{FF2B5EF4-FFF2-40B4-BE49-F238E27FC236}">
                <a16:creationId xmlns:a16="http://schemas.microsoft.com/office/drawing/2014/main" id="{9D79CAA5-C345-F089-D4FE-7D6471425A76}"/>
              </a:ext>
            </a:extLst>
          </p:cNvPr>
          <p:cNvSpPr txBox="1"/>
          <p:nvPr/>
        </p:nvSpPr>
        <p:spPr>
          <a:xfrm>
            <a:off x="6722068" y="2789978"/>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3909252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AD5D-B0D9-5B25-9462-E2C8B9D49152}"/>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82074592-9FF0-CEDF-2F4C-1296822D7F4B}"/>
              </a:ext>
            </a:extLst>
          </p:cNvPr>
          <p:cNvSpPr>
            <a:spLocks noGrp="1"/>
          </p:cNvSpPr>
          <p:nvPr>
            <p:ph type="title"/>
          </p:nvPr>
        </p:nvSpPr>
        <p:spPr/>
        <p:txBody>
          <a:bodyPr>
            <a:normAutofit/>
          </a:bodyPr>
          <a:lstStyle/>
          <a:p>
            <a:r>
              <a:rPr lang="en-US" b="1" spc="0">
                <a:solidFill>
                  <a:srgbClr val="002F5E"/>
                </a:solidFill>
                <a:latin typeface="Montserrat SemiBold" panose="00000700000000000000" pitchFamily="2" charset="0"/>
                <a:ea typeface="PT Sans" panose="020B0503020203020204" pitchFamily="34" charset="0"/>
                <a:cs typeface="Poppins SemiBold"/>
              </a:rPr>
              <a:t>Our routine for students gaining teacher attention</a:t>
            </a:r>
            <a:endParaRPr lang="en-AU"/>
          </a:p>
        </p:txBody>
      </p:sp>
      <p:sp>
        <p:nvSpPr>
          <p:cNvPr id="20" name="Rectangle 19">
            <a:extLst>
              <a:ext uri="{FF2B5EF4-FFF2-40B4-BE49-F238E27FC236}">
                <a16:creationId xmlns:a16="http://schemas.microsoft.com/office/drawing/2014/main" id="{4D4AE935-EDAA-894E-9CD0-6F0FFC2B3B3E}"/>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D5351E16-B4D0-5609-505F-9159C52BFF63}"/>
              </a:ext>
            </a:extLst>
          </p:cNvPr>
          <p:cNvSpPr txBox="1"/>
          <p:nvPr/>
        </p:nvSpPr>
        <p:spPr>
          <a:xfrm>
            <a:off x="1107810" y="2100171"/>
            <a:ext cx="4805224" cy="4059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39F368A7-9F5A-6F01-594D-87D4CA9BFBF4}"/>
              </a:ext>
            </a:extLst>
          </p:cNvPr>
          <p:cNvSpPr txBox="1"/>
          <p:nvPr/>
        </p:nvSpPr>
        <p:spPr>
          <a:xfrm>
            <a:off x="1120454" y="2561789"/>
            <a:ext cx="4519324" cy="2420727"/>
          </a:xfrm>
          <a:prstGeom prst="rect">
            <a:avLst/>
          </a:prstGeom>
          <a:noFill/>
        </p:spPr>
        <p:txBody>
          <a:bodyPr wrap="square">
            <a:spAutoFit/>
          </a:bodyPr>
          <a:lstStyle/>
          <a:p>
            <a:pPr marL="342900" indent="-342900">
              <a:lnSpc>
                <a:spcPct val="120000"/>
              </a:lnSpc>
              <a:spcAft>
                <a:spcPts val="1800"/>
              </a:spcAft>
              <a:buFont typeface="+mj-lt"/>
              <a:buAutoNum type="arabicPeriod"/>
            </a:pPr>
            <a:r>
              <a:rPr lang="en-US"/>
              <a:t>Monitor all students.</a:t>
            </a:r>
          </a:p>
          <a:p>
            <a:pPr marL="342900" indent="-342900">
              <a:lnSpc>
                <a:spcPct val="120000"/>
              </a:lnSpc>
              <a:spcAft>
                <a:spcPts val="1800"/>
              </a:spcAft>
              <a:buFont typeface="+mj-lt"/>
              <a:buAutoNum type="arabicPeriod"/>
            </a:pPr>
            <a:r>
              <a:rPr lang="en-US"/>
              <a:t>Have students use an agreed signal to gain your attention.</a:t>
            </a:r>
          </a:p>
          <a:p>
            <a:pPr marL="342900" indent="-342900">
              <a:lnSpc>
                <a:spcPct val="120000"/>
              </a:lnSpc>
              <a:spcAft>
                <a:spcPts val="1800"/>
              </a:spcAft>
              <a:buFont typeface="+mj-lt"/>
              <a:buAutoNum type="arabicPeriod"/>
            </a:pPr>
            <a:r>
              <a:rPr lang="en-US"/>
              <a:t>Acknowledge students.</a:t>
            </a:r>
          </a:p>
          <a:p>
            <a:pPr marL="342900" indent="-342900">
              <a:lnSpc>
                <a:spcPct val="120000"/>
              </a:lnSpc>
              <a:spcAft>
                <a:spcPts val="1800"/>
              </a:spcAft>
              <a:buFont typeface="+mj-lt"/>
              <a:buAutoNum type="arabicPeriod"/>
            </a:pPr>
            <a:r>
              <a:rPr lang="en-US"/>
              <a:t>Respond to students.</a:t>
            </a:r>
          </a:p>
        </p:txBody>
      </p:sp>
      <p:sp>
        <p:nvSpPr>
          <p:cNvPr id="14" name="Rectangle 13">
            <a:extLst>
              <a:ext uri="{FF2B5EF4-FFF2-40B4-BE49-F238E27FC236}">
                <a16:creationId xmlns:a16="http://schemas.microsoft.com/office/drawing/2014/main" id="{802856D9-7BD4-2D91-FCAB-23B0B69CB807}"/>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52CA04F-8635-8BAA-74F7-40DBA17006A5}"/>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7" name="TextBox 16">
            <a:extLst>
              <a:ext uri="{FF2B5EF4-FFF2-40B4-BE49-F238E27FC236}">
                <a16:creationId xmlns:a16="http://schemas.microsoft.com/office/drawing/2014/main" id="{AEBF54F0-F0CE-16FF-340E-AE97F610E2A9}"/>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3930203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AD5D-B0D9-5B25-9462-E2C8B9D49152}"/>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8596A531-7F64-849C-5197-A9444DB3CBA7}"/>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routine for entering the classroom</a:t>
            </a:r>
            <a:endParaRPr lang="en-AU"/>
          </a:p>
        </p:txBody>
      </p:sp>
      <p:sp>
        <p:nvSpPr>
          <p:cNvPr id="19" name="Rectangle 18">
            <a:extLst>
              <a:ext uri="{FF2B5EF4-FFF2-40B4-BE49-F238E27FC236}">
                <a16:creationId xmlns:a16="http://schemas.microsoft.com/office/drawing/2014/main" id="{604EC4AC-138A-224C-92B2-15EF4F0E93D0}"/>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6F146413-CF52-254A-E618-745B30649DA0}"/>
              </a:ext>
            </a:extLst>
          </p:cNvPr>
          <p:cNvSpPr txBox="1"/>
          <p:nvPr/>
        </p:nvSpPr>
        <p:spPr>
          <a:xfrm>
            <a:off x="1107810" y="2100171"/>
            <a:ext cx="4805224" cy="4059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39F368A7-9F5A-6F01-594D-87D4CA9BFBF4}"/>
              </a:ext>
            </a:extLst>
          </p:cNvPr>
          <p:cNvSpPr txBox="1"/>
          <p:nvPr/>
        </p:nvSpPr>
        <p:spPr>
          <a:xfrm>
            <a:off x="1120870" y="2589167"/>
            <a:ext cx="4822416" cy="3406061"/>
          </a:xfrm>
          <a:prstGeom prst="rect">
            <a:avLst/>
          </a:prstGeom>
          <a:noFill/>
        </p:spPr>
        <p:txBody>
          <a:bodyPr wrap="square">
            <a:spAutoFit/>
          </a:bodyPr>
          <a:lstStyle/>
          <a:p>
            <a:pPr marL="342900" indent="-342900">
              <a:spcAft>
                <a:spcPts val="1600"/>
              </a:spcAft>
              <a:buFont typeface="+mj-lt"/>
              <a:buAutoNum type="arabicPeriod"/>
            </a:pPr>
            <a:r>
              <a:rPr lang="en-US"/>
              <a:t>Position yourself to see all students. </a:t>
            </a:r>
          </a:p>
          <a:p>
            <a:pPr marL="342900" indent="-342900">
              <a:spcAft>
                <a:spcPts val="1600"/>
              </a:spcAft>
              <a:buFont typeface="+mj-lt"/>
              <a:buAutoNum type="arabicPeriod"/>
            </a:pPr>
            <a:r>
              <a:rPr lang="en-US"/>
              <a:t>Gain all students’ attention. </a:t>
            </a:r>
          </a:p>
          <a:p>
            <a:pPr marL="342900" indent="-342900">
              <a:spcAft>
                <a:spcPts val="1600"/>
              </a:spcAft>
              <a:buFont typeface="+mj-lt"/>
              <a:buAutoNum type="arabicPeriod"/>
            </a:pPr>
            <a:r>
              <a:rPr lang="en-US"/>
              <a:t>Remind all students of the expectations for entering the classroom.</a:t>
            </a:r>
          </a:p>
          <a:p>
            <a:pPr marL="342900" indent="-342900">
              <a:spcAft>
                <a:spcPts val="1600"/>
              </a:spcAft>
              <a:buFont typeface="+mj-lt"/>
              <a:buAutoNum type="arabicPeriod"/>
            </a:pPr>
            <a:r>
              <a:rPr lang="en-US"/>
              <a:t>Monitor and reinforce behaviour expectations as students enter.</a:t>
            </a:r>
          </a:p>
          <a:p>
            <a:pPr marL="342900" indent="-342900">
              <a:spcAft>
                <a:spcPts val="1600"/>
              </a:spcAft>
              <a:buFont typeface="+mj-lt"/>
              <a:buAutoNum type="arabicPeriod"/>
            </a:pPr>
            <a:r>
              <a:rPr lang="en-US"/>
              <a:t>Gain all students’ attention to be ready for the next instructions.</a:t>
            </a:r>
          </a:p>
        </p:txBody>
      </p:sp>
      <p:sp>
        <p:nvSpPr>
          <p:cNvPr id="11" name="Rectangle 10">
            <a:extLst>
              <a:ext uri="{FF2B5EF4-FFF2-40B4-BE49-F238E27FC236}">
                <a16:creationId xmlns:a16="http://schemas.microsoft.com/office/drawing/2014/main" id="{B5054987-E62C-EBAE-6FDB-49EDC220EEEC}"/>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973074B1-D694-D52F-967C-8BD15615D87B}"/>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25" name="TextBox 24">
            <a:extLst>
              <a:ext uri="{FF2B5EF4-FFF2-40B4-BE49-F238E27FC236}">
                <a16:creationId xmlns:a16="http://schemas.microsoft.com/office/drawing/2014/main" id="{6110A77D-0261-AFE7-BFF0-87B4D9EB02AA}"/>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336928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B8268-C50B-EB3B-9DDE-B9C058FA9B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CA66E3-9633-E619-15F1-6043E282FE68}"/>
              </a:ext>
            </a:extLst>
          </p:cNvPr>
          <p:cNvSpPr>
            <a:spLocks noGrp="1"/>
          </p:cNvSpPr>
          <p:nvPr>
            <p:ph type="title"/>
          </p:nvPr>
        </p:nvSpPr>
        <p:spPr/>
        <p:txBody>
          <a:bodyPr>
            <a:normAutofit fontScale="90000"/>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routine for setting </a:t>
            </a:r>
            <a:r>
              <a:rPr kumimoji="0" lang="en-US" sz="2800" b="1" i="0" u="none" strike="noStrike" kern="1800" cap="none" spc="0" normalizeH="0" baseline="0" noProof="0" err="1">
                <a:ln>
                  <a:noFill/>
                </a:ln>
                <a:solidFill>
                  <a:srgbClr val="002F5E"/>
                </a:solidFill>
                <a:effectLst/>
                <a:uLnTx/>
                <a:uFillTx/>
                <a:latin typeface="Montserrat SemiBold" panose="00000700000000000000" pitchFamily="2" charset="0"/>
                <a:ea typeface="PT Sans" panose="020B0503020203020204" pitchFamily="34" charset="0"/>
                <a:cs typeface="Poppins SemiBold"/>
              </a:rPr>
              <a:t>behaviour</a:t>
            </a:r>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 expectations for completing learning tasks</a:t>
            </a:r>
            <a:endParaRPr lang="en-AU"/>
          </a:p>
        </p:txBody>
      </p:sp>
      <p:sp>
        <p:nvSpPr>
          <p:cNvPr id="15" name="Rectangle 14">
            <a:extLst>
              <a:ext uri="{FF2B5EF4-FFF2-40B4-BE49-F238E27FC236}">
                <a16:creationId xmlns:a16="http://schemas.microsoft.com/office/drawing/2014/main" id="{CE10C062-FF3B-F2D2-A663-E5A5DA25D29A}"/>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72809C76-73C7-B62B-3B65-4FCAF449CA58}"/>
              </a:ext>
            </a:extLst>
          </p:cNvPr>
          <p:cNvSpPr txBox="1"/>
          <p:nvPr/>
        </p:nvSpPr>
        <p:spPr>
          <a:xfrm>
            <a:off x="1107810" y="2100171"/>
            <a:ext cx="4805224" cy="4059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DB3BD9A0-123A-3DD0-C221-7D7F2FCBF1C5}"/>
              </a:ext>
            </a:extLst>
          </p:cNvPr>
          <p:cNvSpPr txBox="1"/>
          <p:nvPr/>
        </p:nvSpPr>
        <p:spPr>
          <a:xfrm>
            <a:off x="1118579" y="2588581"/>
            <a:ext cx="4728800" cy="3354765"/>
          </a:xfrm>
          <a:prstGeom prst="rect">
            <a:avLst/>
          </a:prstGeom>
          <a:noFill/>
        </p:spPr>
        <p:txBody>
          <a:bodyPr wrap="square">
            <a:spAutoFit/>
          </a:bodyPr>
          <a:lstStyle/>
          <a:p>
            <a:pPr marL="457200" indent="-457200">
              <a:spcAft>
                <a:spcPts val="1500"/>
              </a:spcAft>
              <a:buFont typeface="+mj-lt"/>
              <a:buAutoNum type="arabicPeriod"/>
            </a:pPr>
            <a:r>
              <a:rPr lang="en-US">
                <a:solidFill>
                  <a:srgbClr val="002F5E"/>
                </a:solidFill>
              </a:rPr>
              <a:t>Gain all students’ attention.</a:t>
            </a:r>
          </a:p>
          <a:p>
            <a:pPr marL="457200" indent="-457200">
              <a:spcAft>
                <a:spcPts val="1500"/>
              </a:spcAft>
              <a:buFont typeface="+mj-lt"/>
              <a:buAutoNum type="arabicPeriod"/>
            </a:pPr>
            <a:r>
              <a:rPr lang="en-US">
                <a:solidFill>
                  <a:srgbClr val="002F5E"/>
                </a:solidFill>
              </a:rPr>
              <a:t>Clearly communicate the behaviour expectations for </a:t>
            </a:r>
            <a:br>
              <a:rPr lang="en-US">
                <a:solidFill>
                  <a:srgbClr val="002F5E"/>
                </a:solidFill>
              </a:rPr>
            </a:br>
            <a:r>
              <a:rPr lang="en-US">
                <a:solidFill>
                  <a:srgbClr val="002F5E"/>
                </a:solidFill>
              </a:rPr>
              <a:t>the learning task. </a:t>
            </a:r>
          </a:p>
          <a:p>
            <a:pPr marL="457200" indent="-457200">
              <a:spcAft>
                <a:spcPts val="1500"/>
              </a:spcAft>
              <a:buFont typeface="+mj-lt"/>
              <a:buAutoNum type="arabicPeriod"/>
            </a:pPr>
            <a:r>
              <a:rPr lang="en-US">
                <a:solidFill>
                  <a:srgbClr val="002F5E"/>
                </a:solidFill>
              </a:rPr>
              <a:t>Model and </a:t>
            </a:r>
            <a:r>
              <a:rPr lang="en-US" err="1">
                <a:solidFill>
                  <a:srgbClr val="002F5E"/>
                </a:solidFill>
              </a:rPr>
              <a:t>practise</a:t>
            </a:r>
            <a:r>
              <a:rPr lang="en-US">
                <a:solidFill>
                  <a:srgbClr val="002F5E"/>
                </a:solidFill>
              </a:rPr>
              <a:t> the behaviour expectations. </a:t>
            </a:r>
          </a:p>
          <a:p>
            <a:pPr marL="457200" indent="-457200">
              <a:spcAft>
                <a:spcPts val="1500"/>
              </a:spcAft>
              <a:buFont typeface="+mj-lt"/>
              <a:buAutoNum type="arabicPeriod"/>
            </a:pPr>
            <a:r>
              <a:rPr lang="en-US">
                <a:solidFill>
                  <a:srgbClr val="002F5E"/>
                </a:solidFill>
              </a:rPr>
              <a:t>Start the learning task. </a:t>
            </a:r>
          </a:p>
          <a:p>
            <a:pPr marL="457200" indent="-457200">
              <a:spcAft>
                <a:spcPts val="1500"/>
              </a:spcAft>
              <a:buFont typeface="+mj-lt"/>
              <a:buAutoNum type="arabicPeriod"/>
            </a:pPr>
            <a:r>
              <a:rPr lang="en-US">
                <a:solidFill>
                  <a:srgbClr val="002F5E"/>
                </a:solidFill>
              </a:rPr>
              <a:t>Monitor and reinforce the behaviour expectations.</a:t>
            </a:r>
          </a:p>
        </p:txBody>
      </p:sp>
      <p:sp>
        <p:nvSpPr>
          <p:cNvPr id="10" name="Rectangle 9">
            <a:extLst>
              <a:ext uri="{FF2B5EF4-FFF2-40B4-BE49-F238E27FC236}">
                <a16:creationId xmlns:a16="http://schemas.microsoft.com/office/drawing/2014/main" id="{0BEF2687-51C8-3236-4182-C20BB9A6FB36}"/>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3FF9E6D-89B4-AB0D-AE1D-1069CD22C928}"/>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25" name="TextBox 24">
            <a:extLst>
              <a:ext uri="{FF2B5EF4-FFF2-40B4-BE49-F238E27FC236}">
                <a16:creationId xmlns:a16="http://schemas.microsoft.com/office/drawing/2014/main" id="{52028AF9-45F8-52DB-04D2-568D8B1848C9}"/>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1883298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AD5D-B0D9-5B25-9462-E2C8B9D49152}"/>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F17B9BF9-3DED-7597-C925-3EAE72F96716}"/>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exit routine</a:t>
            </a:r>
            <a:r>
              <a:rPr lang="en-US" b="1" spc="0">
                <a:solidFill>
                  <a:srgbClr val="002F5E"/>
                </a:solidFill>
                <a:latin typeface="Montserrat SemiBold" panose="00000700000000000000" pitchFamily="2" charset="0"/>
                <a:ea typeface="PT Sans" panose="020B0503020203020204" pitchFamily="34" charset="0"/>
                <a:cs typeface="Poppins SemiBold"/>
              </a:rPr>
              <a:t>: Ending the lesson</a:t>
            </a:r>
            <a:endParaRPr lang="en-AU"/>
          </a:p>
        </p:txBody>
      </p:sp>
      <p:sp>
        <p:nvSpPr>
          <p:cNvPr id="17" name="Rectangle 16">
            <a:extLst>
              <a:ext uri="{FF2B5EF4-FFF2-40B4-BE49-F238E27FC236}">
                <a16:creationId xmlns:a16="http://schemas.microsoft.com/office/drawing/2014/main" id="{89C4CD01-66A9-C462-2208-DD8AF1809984}"/>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D70CB49D-1851-E3D7-F751-39A64606090D}"/>
              </a:ext>
            </a:extLst>
          </p:cNvPr>
          <p:cNvSpPr txBox="1"/>
          <p:nvPr/>
        </p:nvSpPr>
        <p:spPr>
          <a:xfrm>
            <a:off x="1111670" y="2095853"/>
            <a:ext cx="495914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39F368A7-9F5A-6F01-594D-87D4CA9BFBF4}"/>
              </a:ext>
            </a:extLst>
          </p:cNvPr>
          <p:cNvSpPr txBox="1"/>
          <p:nvPr/>
        </p:nvSpPr>
        <p:spPr>
          <a:xfrm>
            <a:off x="1120660" y="2552901"/>
            <a:ext cx="4496369" cy="3981154"/>
          </a:xfrm>
          <a:prstGeom prst="rect">
            <a:avLst/>
          </a:prstGeom>
          <a:noFill/>
        </p:spPr>
        <p:txBody>
          <a:bodyPr wrap="square">
            <a:spAutoFit/>
          </a:bodyPr>
          <a:lstStyle/>
          <a:p>
            <a:pPr marL="342900" indent="-342900">
              <a:lnSpc>
                <a:spcPct val="120000"/>
              </a:lnSpc>
              <a:spcAft>
                <a:spcPts val="1800"/>
              </a:spcAft>
              <a:buFont typeface="+mj-lt"/>
              <a:buAutoNum type="arabicPeriod"/>
            </a:pPr>
            <a:r>
              <a:rPr lang="en-US"/>
              <a:t>Wrap up the final learning task.</a:t>
            </a:r>
          </a:p>
          <a:p>
            <a:pPr marL="342900" indent="-342900">
              <a:lnSpc>
                <a:spcPct val="120000"/>
              </a:lnSpc>
              <a:spcAft>
                <a:spcPts val="1800"/>
              </a:spcAft>
              <a:buFont typeface="+mj-lt"/>
              <a:buAutoNum type="arabicPeriod"/>
            </a:pPr>
            <a:r>
              <a:rPr lang="en-US"/>
              <a:t>Gain all students’ attention.</a:t>
            </a:r>
          </a:p>
          <a:p>
            <a:pPr marL="342900" indent="-342900">
              <a:lnSpc>
                <a:spcPct val="120000"/>
              </a:lnSpc>
              <a:spcAft>
                <a:spcPts val="1800"/>
              </a:spcAft>
              <a:buFont typeface="+mj-lt"/>
              <a:buAutoNum type="arabicPeriod"/>
            </a:pPr>
            <a:r>
              <a:rPr lang="en-US"/>
              <a:t>Remind all students of the expectations for finishing </a:t>
            </a:r>
            <a:br>
              <a:rPr lang="en-US"/>
            </a:br>
            <a:r>
              <a:rPr lang="en-US"/>
              <a:t>the lesson.</a:t>
            </a:r>
          </a:p>
          <a:p>
            <a:pPr marL="342900" indent="-342900">
              <a:lnSpc>
                <a:spcPct val="120000"/>
              </a:lnSpc>
              <a:spcAft>
                <a:spcPts val="1800"/>
              </a:spcAft>
              <a:buFont typeface="+mj-lt"/>
              <a:buAutoNum type="arabicPeriod"/>
            </a:pPr>
            <a:r>
              <a:rPr lang="en-US"/>
              <a:t>Monitor and reinforce the </a:t>
            </a:r>
            <a:r>
              <a:rPr lang="en-US" err="1"/>
              <a:t>behaviour</a:t>
            </a:r>
            <a:r>
              <a:rPr lang="en-US"/>
              <a:t> expectations while students finish the lesson.</a:t>
            </a:r>
          </a:p>
          <a:p>
            <a:pPr marL="342900" indent="-342900">
              <a:lnSpc>
                <a:spcPct val="120000"/>
              </a:lnSpc>
              <a:spcAft>
                <a:spcPts val="1800"/>
              </a:spcAft>
              <a:buFont typeface="+mj-lt"/>
              <a:buAutoNum type="arabicPeriod"/>
            </a:pPr>
            <a:endParaRPr lang="en-US"/>
          </a:p>
        </p:txBody>
      </p:sp>
      <p:sp>
        <p:nvSpPr>
          <p:cNvPr id="9" name="Rectangle 8">
            <a:extLst>
              <a:ext uri="{FF2B5EF4-FFF2-40B4-BE49-F238E27FC236}">
                <a16:creationId xmlns:a16="http://schemas.microsoft.com/office/drawing/2014/main" id="{52433BC3-010D-6BB1-08EF-FAFC62A5587C}"/>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9388E504-2800-4B11-732C-1252E8167B85}"/>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21" name="TextBox 20">
            <a:extLst>
              <a:ext uri="{FF2B5EF4-FFF2-40B4-BE49-F238E27FC236}">
                <a16:creationId xmlns:a16="http://schemas.microsoft.com/office/drawing/2014/main" id="{6EB6BDE5-D26B-9A4E-8621-7E229E07B671}"/>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3708603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AD5D-B0D9-5B25-9462-E2C8B9D49152}"/>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70848F6-062C-664D-BE69-091307B947D7}"/>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exit routine</a:t>
            </a:r>
            <a:r>
              <a:rPr lang="en-US" b="1" spc="0">
                <a:solidFill>
                  <a:srgbClr val="002F5E"/>
                </a:solidFill>
                <a:latin typeface="Montserrat SemiBold" panose="00000700000000000000" pitchFamily="2" charset="0"/>
                <a:ea typeface="PT Sans" panose="020B0503020203020204" pitchFamily="34" charset="0"/>
                <a:cs typeface="Poppins SemiBold"/>
              </a:rPr>
              <a:t>: Students leaving the classroom</a:t>
            </a:r>
            <a:endParaRPr lang="en-AU"/>
          </a:p>
        </p:txBody>
      </p:sp>
      <p:sp>
        <p:nvSpPr>
          <p:cNvPr id="18" name="Rectangle 17">
            <a:extLst>
              <a:ext uri="{FF2B5EF4-FFF2-40B4-BE49-F238E27FC236}">
                <a16:creationId xmlns:a16="http://schemas.microsoft.com/office/drawing/2014/main" id="{CF5CB2B1-7E7D-C399-5880-CCBB75DABF01}"/>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DE040C6-799B-DDD1-234A-6F3A012916BB}"/>
              </a:ext>
            </a:extLst>
          </p:cNvPr>
          <p:cNvSpPr txBox="1"/>
          <p:nvPr/>
        </p:nvSpPr>
        <p:spPr>
          <a:xfrm>
            <a:off x="1109285" y="2098571"/>
            <a:ext cx="495914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39F368A7-9F5A-6F01-594D-87D4CA9BFBF4}"/>
              </a:ext>
            </a:extLst>
          </p:cNvPr>
          <p:cNvSpPr txBox="1"/>
          <p:nvPr/>
        </p:nvSpPr>
        <p:spPr>
          <a:xfrm>
            <a:off x="1127663" y="2590191"/>
            <a:ext cx="4822416" cy="3439403"/>
          </a:xfrm>
          <a:prstGeom prst="rect">
            <a:avLst/>
          </a:prstGeom>
          <a:noFill/>
        </p:spPr>
        <p:txBody>
          <a:bodyPr wrap="square">
            <a:spAutoFit/>
          </a:bodyPr>
          <a:lstStyle/>
          <a:p>
            <a:pPr marL="342900" indent="-342900">
              <a:spcAft>
                <a:spcPts val="1500"/>
              </a:spcAft>
              <a:buFont typeface="+mj-lt"/>
              <a:buAutoNum type="arabicPeriod"/>
            </a:pPr>
            <a:r>
              <a:rPr lang="en-US"/>
              <a:t>Position yourself to be able to see all students as they leave the classroom.</a:t>
            </a:r>
          </a:p>
          <a:p>
            <a:pPr marL="342900" indent="-342900">
              <a:spcAft>
                <a:spcPts val="1500"/>
              </a:spcAft>
              <a:buFont typeface="+mj-lt"/>
              <a:buAutoNum type="arabicPeriod"/>
            </a:pPr>
            <a:r>
              <a:rPr lang="en-US"/>
              <a:t>Gain all students’ attention.</a:t>
            </a:r>
          </a:p>
          <a:p>
            <a:pPr marL="342900" indent="-342900">
              <a:spcAft>
                <a:spcPts val="1500"/>
              </a:spcAft>
              <a:buFont typeface="+mj-lt"/>
              <a:buAutoNum type="arabicPeriod"/>
            </a:pPr>
            <a:r>
              <a:rPr lang="en-US"/>
              <a:t>Remind all students of the expectations for leaving the classroom.</a:t>
            </a:r>
          </a:p>
          <a:p>
            <a:pPr marL="342900" indent="-342900">
              <a:spcAft>
                <a:spcPts val="1500"/>
              </a:spcAft>
              <a:buFont typeface="+mj-lt"/>
              <a:buAutoNum type="arabicPeriod"/>
            </a:pPr>
            <a:r>
              <a:rPr lang="en-US"/>
              <a:t>Dismiss students and monitor and reinforce behaviour expectations </a:t>
            </a:r>
            <a:br>
              <a:rPr lang="en-US"/>
            </a:br>
            <a:r>
              <a:rPr lang="en-US"/>
              <a:t>as they leave, including outside </a:t>
            </a:r>
            <a:br>
              <a:rPr lang="en-US"/>
            </a:br>
            <a:r>
              <a:rPr lang="en-US"/>
              <a:t>the classroom.</a:t>
            </a:r>
          </a:p>
        </p:txBody>
      </p:sp>
      <p:sp>
        <p:nvSpPr>
          <p:cNvPr id="11" name="Rectangle 10">
            <a:extLst>
              <a:ext uri="{FF2B5EF4-FFF2-40B4-BE49-F238E27FC236}">
                <a16:creationId xmlns:a16="http://schemas.microsoft.com/office/drawing/2014/main" id="{BE5B255B-64EC-CBEA-6F45-921C63875AEF}"/>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2D545874-64EC-C89E-0E9E-A26E2CF380E7}"/>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21" name="TextBox 20">
            <a:extLst>
              <a:ext uri="{FF2B5EF4-FFF2-40B4-BE49-F238E27FC236}">
                <a16:creationId xmlns:a16="http://schemas.microsoft.com/office/drawing/2014/main" id="{D87E474D-17E8-430D-94BB-FD6805A40756}"/>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2347183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AD5D-B0D9-5B25-9462-E2C8B9D49152}"/>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41B3E23F-AED9-740F-78FC-294FA6E4022E}"/>
              </a:ext>
            </a:extLst>
          </p:cNvPr>
          <p:cNvSpPr>
            <a:spLocks noGrp="1"/>
          </p:cNvSpPr>
          <p:nvPr>
            <p:ph type="title"/>
          </p:nvPr>
        </p:nvSpPr>
        <p:spPr/>
        <p:txBody>
          <a:bodyPr>
            <a:normAutofit/>
          </a:bodyPr>
          <a:lstStyle/>
          <a:p>
            <a:r>
              <a:rPr lang="en-US" b="1" spc="0">
                <a:solidFill>
                  <a:srgbClr val="002F5E"/>
                </a:solidFill>
                <a:latin typeface="Montserrat SemiBold" panose="00000700000000000000" pitchFamily="2" charset="0"/>
                <a:ea typeface="PT Sans" panose="020B0503020203020204" pitchFamily="34" charset="0"/>
                <a:cs typeface="Poppins SemiBold"/>
              </a:rPr>
              <a:t>Our routine for students moving through the school</a:t>
            </a:r>
            <a:endParaRPr lang="en-AU"/>
          </a:p>
        </p:txBody>
      </p:sp>
      <p:sp>
        <p:nvSpPr>
          <p:cNvPr id="20" name="Rectangle 19">
            <a:extLst>
              <a:ext uri="{FF2B5EF4-FFF2-40B4-BE49-F238E27FC236}">
                <a16:creationId xmlns:a16="http://schemas.microsoft.com/office/drawing/2014/main" id="{B2010B5B-A794-866D-E983-A987FC778BA5}"/>
              </a:ext>
              <a:ext uri="{C183D7F6-B498-43B3-948B-1728B52AA6E4}">
                <adec:decorative xmlns:adec="http://schemas.microsoft.com/office/drawing/2017/decorative" val="1"/>
              </a:ext>
            </a:extLst>
          </p:cNvPr>
          <p:cNvSpPr/>
          <p:nvPr/>
        </p:nvSpPr>
        <p:spPr>
          <a:xfrm>
            <a:off x="741280" y="1759972"/>
            <a:ext cx="5274729" cy="4830833"/>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D6C86C11-E924-A8B3-E860-6ED88E6C8CEA}"/>
              </a:ext>
            </a:extLst>
          </p:cNvPr>
          <p:cNvSpPr txBox="1"/>
          <p:nvPr/>
        </p:nvSpPr>
        <p:spPr>
          <a:xfrm>
            <a:off x="1107810" y="2100171"/>
            <a:ext cx="4805224" cy="4059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39F368A7-9F5A-6F01-594D-87D4CA9BFBF4}"/>
              </a:ext>
            </a:extLst>
          </p:cNvPr>
          <p:cNvSpPr txBox="1"/>
          <p:nvPr/>
        </p:nvSpPr>
        <p:spPr>
          <a:xfrm>
            <a:off x="1133568" y="2597303"/>
            <a:ext cx="4756593" cy="3677930"/>
          </a:xfrm>
          <a:prstGeom prst="rect">
            <a:avLst/>
          </a:prstGeom>
          <a:noFill/>
        </p:spPr>
        <p:txBody>
          <a:bodyPr wrap="square">
            <a:spAutoFit/>
          </a:bodyPr>
          <a:lstStyle/>
          <a:p>
            <a:pPr marL="342900" indent="-342900">
              <a:spcAft>
                <a:spcPts val="1400"/>
              </a:spcAft>
              <a:buFont typeface="+mj-lt"/>
              <a:buAutoNum type="arabicPeriod"/>
            </a:pPr>
            <a:r>
              <a:rPr lang="en-US"/>
              <a:t>Gain all students’ attention.</a:t>
            </a:r>
          </a:p>
          <a:p>
            <a:pPr marL="342900" indent="-342900">
              <a:spcAft>
                <a:spcPts val="1400"/>
              </a:spcAft>
              <a:buFont typeface="+mj-lt"/>
              <a:buAutoNum type="arabicPeriod"/>
            </a:pPr>
            <a:r>
              <a:rPr lang="en-US"/>
              <a:t>Remind all students of the expectations for leaving the classroom, moving through the school and arriving at </a:t>
            </a:r>
            <a:br>
              <a:rPr lang="en-US"/>
            </a:br>
            <a:r>
              <a:rPr lang="en-US"/>
              <a:t>the destination.</a:t>
            </a:r>
          </a:p>
          <a:p>
            <a:pPr marL="342900" indent="-342900">
              <a:spcAft>
                <a:spcPts val="1400"/>
              </a:spcAft>
              <a:buFont typeface="+mj-lt"/>
              <a:buAutoNum type="arabicPeriod"/>
            </a:pPr>
            <a:r>
              <a:rPr lang="en-US"/>
              <a:t>Monitor and reinforce behaviour expectations as students move </a:t>
            </a:r>
            <a:br>
              <a:rPr lang="en-US"/>
            </a:br>
            <a:r>
              <a:rPr lang="en-US"/>
              <a:t>through the school.</a:t>
            </a:r>
          </a:p>
          <a:p>
            <a:pPr marL="342900" indent="-342900">
              <a:spcAft>
                <a:spcPts val="1400"/>
              </a:spcAft>
              <a:buFont typeface="+mj-lt"/>
              <a:buAutoNum type="arabicPeriod"/>
            </a:pPr>
            <a:r>
              <a:rPr lang="en-US"/>
              <a:t>At the destination, remind students </a:t>
            </a:r>
            <a:br>
              <a:rPr lang="en-US"/>
            </a:br>
            <a:r>
              <a:rPr lang="en-US"/>
              <a:t>of the behaviour expectations.</a:t>
            </a:r>
          </a:p>
        </p:txBody>
      </p:sp>
      <p:sp>
        <p:nvSpPr>
          <p:cNvPr id="13" name="Rectangle 12">
            <a:extLst>
              <a:ext uri="{FF2B5EF4-FFF2-40B4-BE49-F238E27FC236}">
                <a16:creationId xmlns:a16="http://schemas.microsoft.com/office/drawing/2014/main" id="{81BD25D2-D5C0-0178-039C-9FA881B18EC7}"/>
              </a:ext>
              <a:ext uri="{C183D7F6-B498-43B3-948B-1728B52AA6E4}">
                <adec:decorative xmlns:adec="http://schemas.microsoft.com/office/drawing/2017/decorative" val="1"/>
              </a:ext>
            </a:extLst>
          </p:cNvPr>
          <p:cNvSpPr/>
          <p:nvPr/>
        </p:nvSpPr>
        <p:spPr>
          <a:xfrm>
            <a:off x="6282271" y="1759972"/>
            <a:ext cx="5274729" cy="48308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3D0DCD8E-3A6A-0F37-CD00-DBA0DA537E3E}"/>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23" name="TextBox 22">
            <a:extLst>
              <a:ext uri="{FF2B5EF4-FFF2-40B4-BE49-F238E27FC236}">
                <a16:creationId xmlns:a16="http://schemas.microsoft.com/office/drawing/2014/main" id="{9BBF46DD-1ABC-54F1-D2EC-B67D481AA2FC}"/>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250638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E1DF371-791E-215F-7CBB-B69ED4807CB8}"/>
              </a:ext>
            </a:extLst>
          </p:cNvPr>
          <p:cNvSpPr>
            <a:spLocks noGrp="1"/>
          </p:cNvSpPr>
          <p:nvPr>
            <p:ph type="title"/>
          </p:nvPr>
        </p:nvSpPr>
        <p:spPr/>
        <p:txBody>
          <a:bodyPr>
            <a:normAutofit fontScale="90000"/>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routine for students leaving school at the end of the day</a:t>
            </a:r>
            <a:endParaRPr lang="en-AU"/>
          </a:p>
        </p:txBody>
      </p:sp>
      <p:sp>
        <p:nvSpPr>
          <p:cNvPr id="15" name="Rectangle 14">
            <a:extLst>
              <a:ext uri="{FF2B5EF4-FFF2-40B4-BE49-F238E27FC236}">
                <a16:creationId xmlns:a16="http://schemas.microsoft.com/office/drawing/2014/main" id="{832F1BE5-E388-4643-64B1-23F65176DDE9}"/>
              </a:ext>
              <a:ext uri="{C183D7F6-B498-43B3-948B-1728B52AA6E4}">
                <adec:decorative xmlns:adec="http://schemas.microsoft.com/office/drawing/2017/decorative" val="1"/>
              </a:ext>
            </a:extLst>
          </p:cNvPr>
          <p:cNvSpPr/>
          <p:nvPr/>
        </p:nvSpPr>
        <p:spPr>
          <a:xfrm>
            <a:off x="741280" y="1759972"/>
            <a:ext cx="5274729" cy="4558941"/>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D070571A-949D-A7CD-6864-B3C3F2AD4332}"/>
              </a:ext>
            </a:extLst>
          </p:cNvPr>
          <p:cNvSpPr txBox="1"/>
          <p:nvPr/>
        </p:nvSpPr>
        <p:spPr>
          <a:xfrm>
            <a:off x="1107810" y="2100171"/>
            <a:ext cx="4805224" cy="40595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teachers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31814595-B62A-B793-1675-65F4A6CEC67B}"/>
              </a:ext>
            </a:extLst>
          </p:cNvPr>
          <p:cNvSpPr txBox="1"/>
          <p:nvPr/>
        </p:nvSpPr>
        <p:spPr>
          <a:xfrm>
            <a:off x="1118716" y="2563630"/>
            <a:ext cx="4822416" cy="2854692"/>
          </a:xfrm>
          <a:prstGeom prst="rect">
            <a:avLst/>
          </a:prstGeom>
          <a:noFill/>
        </p:spPr>
        <p:txBody>
          <a:bodyPr wrap="square">
            <a:spAutoFit/>
          </a:bodyPr>
          <a:lstStyle/>
          <a:p>
            <a:pPr marL="342900" indent="-342900">
              <a:lnSpc>
                <a:spcPct val="120000"/>
              </a:lnSpc>
              <a:spcAft>
                <a:spcPts val="1500"/>
              </a:spcAft>
              <a:buFont typeface="+mj-lt"/>
              <a:buAutoNum type="arabicPeriod"/>
            </a:pPr>
            <a:r>
              <a:rPr lang="en-AU"/>
              <a:t>Retrieve duty resources.</a:t>
            </a:r>
            <a:endParaRPr lang="en-US"/>
          </a:p>
          <a:p>
            <a:pPr marL="342900" indent="-342900">
              <a:lnSpc>
                <a:spcPct val="120000"/>
              </a:lnSpc>
              <a:spcAft>
                <a:spcPts val="1500"/>
              </a:spcAft>
              <a:buFont typeface="+mj-lt"/>
              <a:buAutoNum type="arabicPeriod"/>
            </a:pPr>
            <a:r>
              <a:rPr lang="en-US"/>
              <a:t>Monitor and reinforce the behaviour expectations and support students needing assistance.</a:t>
            </a:r>
          </a:p>
          <a:p>
            <a:pPr marL="342900" indent="-342900">
              <a:lnSpc>
                <a:spcPct val="120000"/>
              </a:lnSpc>
              <a:spcAft>
                <a:spcPts val="1500"/>
              </a:spcAft>
              <a:buFont typeface="+mj-lt"/>
              <a:buAutoNum type="arabicPeriod"/>
            </a:pPr>
            <a:r>
              <a:rPr lang="en-US"/>
              <a:t>Leave the area after the last student has left or take remaining students to the administration office. </a:t>
            </a:r>
          </a:p>
        </p:txBody>
      </p:sp>
      <p:sp>
        <p:nvSpPr>
          <p:cNvPr id="9" name="Rectangle 8">
            <a:extLst>
              <a:ext uri="{FF2B5EF4-FFF2-40B4-BE49-F238E27FC236}">
                <a16:creationId xmlns:a16="http://schemas.microsoft.com/office/drawing/2014/main" id="{3BA9E3DC-93FE-6F6C-DDF9-2CB4F1B202D9}"/>
              </a:ext>
              <a:ext uri="{C183D7F6-B498-43B3-948B-1728B52AA6E4}">
                <adec:decorative xmlns:adec="http://schemas.microsoft.com/office/drawing/2017/decorative" val="1"/>
              </a:ext>
            </a:extLst>
          </p:cNvPr>
          <p:cNvSpPr/>
          <p:nvPr/>
        </p:nvSpPr>
        <p:spPr>
          <a:xfrm>
            <a:off x="6282271" y="1759972"/>
            <a:ext cx="5274729" cy="45589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FA5BACB6-EC31-789B-6940-C4981E8DDC6A}"/>
              </a:ext>
            </a:extLst>
          </p:cNvPr>
          <p:cNvSpPr txBox="1"/>
          <p:nvPr/>
        </p:nvSpPr>
        <p:spPr>
          <a:xfrm>
            <a:off x="6726842" y="2106013"/>
            <a:ext cx="342059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rgbClr val="00838E"/>
                </a:solidFill>
                <a:effectLst/>
                <a:uLnTx/>
                <a:uFillTx/>
                <a:latin typeface="Montserrat"/>
                <a:ea typeface="+mn-ea"/>
                <a:cs typeface="+mn-cs"/>
              </a:rPr>
              <a:t>What students do:</a:t>
            </a:r>
            <a:endParaRPr kumimoji="0" lang="en-AU" sz="2000" b="1" i="0" u="none" strike="noStrike" kern="1200" cap="none" spc="0" normalizeH="0" baseline="0" noProof="0">
              <a:ln>
                <a:noFill/>
              </a:ln>
              <a:solidFill>
                <a:srgbClr val="00838E"/>
              </a:solidFill>
              <a:effectLst/>
              <a:uLnTx/>
              <a:uFillTx/>
              <a:latin typeface="Montserrat"/>
              <a:ea typeface="+mn-ea"/>
              <a:cs typeface="+mn-cs"/>
            </a:endParaRPr>
          </a:p>
        </p:txBody>
      </p:sp>
      <p:sp>
        <p:nvSpPr>
          <p:cNvPr id="16" name="TextBox 15">
            <a:extLst>
              <a:ext uri="{FF2B5EF4-FFF2-40B4-BE49-F238E27FC236}">
                <a16:creationId xmlns:a16="http://schemas.microsoft.com/office/drawing/2014/main" id="{E76729D1-F77E-FA66-302C-F89797838FFE}"/>
              </a:ext>
            </a:extLst>
          </p:cNvPr>
          <p:cNvSpPr txBox="1"/>
          <p:nvPr/>
        </p:nvSpPr>
        <p:spPr>
          <a:xfrm>
            <a:off x="6722068" y="2563630"/>
            <a:ext cx="4560904" cy="2522294"/>
          </a:xfrm>
          <a:prstGeom prst="rect">
            <a:avLst/>
          </a:prstGeom>
          <a:noFill/>
        </p:spPr>
        <p:txBody>
          <a:bodyPr wrap="square" lIns="91440" tIns="45720" rIns="91440" bIns="45720" anchor="t">
            <a:spAutoFit/>
          </a:bodyPr>
          <a:lstStyle/>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a:p>
            <a:pPr marL="342900" indent="-342900">
              <a:lnSpc>
                <a:spcPct val="120000"/>
              </a:lnSpc>
              <a:spcAft>
                <a:spcPts val="1800"/>
              </a:spcAft>
              <a:buFont typeface="+mj-lt"/>
              <a:buAutoNum type="arabicPeriod"/>
            </a:pPr>
            <a:r>
              <a:rPr lang="en-US"/>
              <a:t>[Enter your school’s expectations for students.]</a:t>
            </a:r>
          </a:p>
        </p:txBody>
      </p:sp>
    </p:spTree>
    <p:extLst>
      <p:ext uri="{BB962C8B-B14F-4D97-AF65-F5344CB8AC3E}">
        <p14:creationId xmlns:p14="http://schemas.microsoft.com/office/powerpoint/2010/main" val="407426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2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CA29-D330-F252-1FC7-F6F814A7E727}"/>
              </a:ext>
            </a:extLst>
          </p:cNvPr>
          <p:cNvSpPr>
            <a:spLocks noGrp="1"/>
          </p:cNvSpPr>
          <p:nvPr>
            <p:ph type="title"/>
          </p:nvPr>
        </p:nvSpPr>
        <p:spPr/>
        <p:txBody>
          <a:bodyPr/>
          <a:lstStyle/>
          <a:p>
            <a:r>
              <a:rPr lang="en-US">
                <a:latin typeface="Montserrat SemiBold" panose="00000700000000000000" pitchFamily="2" charset="0"/>
              </a:rPr>
              <a:t>Purpose of this session</a:t>
            </a:r>
          </a:p>
        </p:txBody>
      </p:sp>
      <p:sp>
        <p:nvSpPr>
          <p:cNvPr id="14" name="TextBox 13">
            <a:extLst>
              <a:ext uri="{FF2B5EF4-FFF2-40B4-BE49-F238E27FC236}">
                <a16:creationId xmlns:a16="http://schemas.microsoft.com/office/drawing/2014/main" id="{F9506237-7619-F4E2-29D7-DD3F02CB6FAD}"/>
              </a:ext>
            </a:extLst>
          </p:cNvPr>
          <p:cNvSpPr txBox="1"/>
          <p:nvPr/>
        </p:nvSpPr>
        <p:spPr>
          <a:xfrm>
            <a:off x="612255" y="1878905"/>
            <a:ext cx="4484318" cy="2678296"/>
          </a:xfrm>
          <a:prstGeom prst="rect">
            <a:avLst/>
          </a:prstGeom>
        </p:spPr>
        <p:txBody>
          <a:bodyPr vert="horz" wrap="square" lIns="91440" tIns="45720" rIns="91440" bIns="45720" rtlCol="0" anchor="ctr">
            <a:noAutofit/>
          </a:bodyPr>
          <a:lstStyle/>
          <a:p>
            <a:pPr>
              <a:lnSpc>
                <a:spcPct val="120000"/>
              </a:lnSpc>
            </a:pPr>
            <a:r>
              <a:rPr lang="en-US" sz="2400">
                <a:solidFill>
                  <a:schemeClr val="accent1"/>
                </a:solidFill>
              </a:rPr>
              <a:t>To develop a shared understanding of our whole-school approach</a:t>
            </a:r>
            <a:br>
              <a:rPr lang="en-US" sz="2400">
                <a:solidFill>
                  <a:schemeClr val="accent1"/>
                </a:solidFill>
              </a:rPr>
            </a:br>
            <a:r>
              <a:rPr lang="en-US" sz="2400">
                <a:solidFill>
                  <a:schemeClr val="accent1"/>
                </a:solidFill>
              </a:rPr>
              <a:t>to student </a:t>
            </a:r>
            <a:r>
              <a:rPr lang="en-US" sz="2400" err="1">
                <a:solidFill>
                  <a:schemeClr val="accent1"/>
                </a:solidFill>
              </a:rPr>
              <a:t>behaviour</a:t>
            </a:r>
            <a:r>
              <a:rPr lang="en-US" sz="2400">
                <a:solidFill>
                  <a:schemeClr val="accent1"/>
                </a:solidFill>
              </a:rPr>
              <a:t> and classroom management, and the supports available.</a:t>
            </a:r>
            <a:endParaRPr lang="en-US" sz="2400" b="0" i="0" u="none" strike="noStrike" kern="1200" cap="none" spc="0" normalizeH="0" baseline="0" noProof="0">
              <a:ln>
                <a:noFill/>
              </a:ln>
              <a:solidFill>
                <a:schemeClr val="accent1"/>
              </a:solidFill>
              <a:effectLst/>
              <a:uLnTx/>
              <a:uFillTx/>
              <a:latin typeface="Montserrat"/>
            </a:endParaRPr>
          </a:p>
        </p:txBody>
      </p:sp>
      <p:pic>
        <p:nvPicPr>
          <p:cNvPr id="6" name="Picture 5" descr="A group of teachers and educators sitting at a desk, one of them is writing in a notebook while the other 2 are looking at her notes.">
            <a:extLst>
              <a:ext uri="{FF2B5EF4-FFF2-40B4-BE49-F238E27FC236}">
                <a16:creationId xmlns:a16="http://schemas.microsoft.com/office/drawing/2014/main" id="{C01CB338-B634-EA7F-80CC-DE14118671AF}"/>
              </a:ext>
              <a:ext uri="{C183D7F6-B498-43B3-948B-1728B52AA6E4}">
                <adec:decorative xmlns:adec="http://schemas.microsoft.com/office/drawing/2017/decorative" val="0"/>
              </a:ext>
            </a:extLst>
          </p:cNvPr>
          <p:cNvPicPr>
            <a:picLocks noChangeAspect="1"/>
          </p:cNvPicPr>
          <p:nvPr/>
        </p:nvPicPr>
        <p:blipFill rotWithShape="1">
          <a:blip r:embed="rId3"/>
          <a:srcRect l="37227" t="5928" r="10925"/>
          <a:stretch/>
        </p:blipFill>
        <p:spPr>
          <a:xfrm>
            <a:off x="6536722" y="0"/>
            <a:ext cx="5669566" cy="6858000"/>
          </a:xfrm>
          <a:prstGeom prst="rect">
            <a:avLst/>
          </a:prstGeom>
        </p:spPr>
      </p:pic>
      <p:sp>
        <p:nvSpPr>
          <p:cNvPr id="4" name="TextBox 3">
            <a:extLst>
              <a:ext uri="{FF2B5EF4-FFF2-40B4-BE49-F238E27FC236}">
                <a16:creationId xmlns:a16="http://schemas.microsoft.com/office/drawing/2014/main" id="{E4A9599E-65BD-7EDA-BBD7-3A716ABAF816}"/>
              </a:ext>
              <a:ext uri="{C183D7F6-B498-43B3-948B-1728B52AA6E4}">
                <adec:decorative xmlns:adec="http://schemas.microsoft.com/office/drawing/2017/decorative" val="0"/>
              </a:ext>
            </a:extLst>
          </p:cNvPr>
          <p:cNvSpPr txBox="1"/>
          <p:nvPr/>
        </p:nvSpPr>
        <p:spPr>
          <a:xfrm>
            <a:off x="8693063" y="6457415"/>
            <a:ext cx="3366145" cy="261610"/>
          </a:xfrm>
          <a:prstGeom prst="rect">
            <a:avLst/>
          </a:prstGeom>
          <a:noFill/>
        </p:spPr>
        <p:txBody>
          <a:bodyPr wrap="square">
            <a:spAutoFit/>
          </a:bodyPr>
          <a:lstStyle/>
          <a:p>
            <a:pPr algn="r"/>
            <a:r>
              <a:rPr lang="en-AU" sz="1100" dirty="0">
                <a:solidFill>
                  <a:schemeClr val="bg1"/>
                </a:solidFill>
                <a:hlinkClick r:id="rId4" tooltip="https://www.istockphoto.com/portfolio/asiseeit?mediatype=photography">
                  <a:extLst>
                    <a:ext uri="{A12FA001-AC4F-418D-AE19-62706E023703}">
                      <ahyp:hlinkClr xmlns:ahyp="http://schemas.microsoft.com/office/drawing/2018/hyperlinkcolor" val="tx"/>
                    </a:ext>
                  </a:extLst>
                </a:hlinkClick>
              </a:rPr>
              <a:t>Image credit: iStock.com/SDI Productions</a:t>
            </a:r>
            <a:endParaRPr lang="en-AU" sz="1100" dirty="0">
              <a:solidFill>
                <a:schemeClr val="bg1"/>
              </a:solidFill>
            </a:endParaRPr>
          </a:p>
        </p:txBody>
      </p:sp>
    </p:spTree>
    <p:extLst>
      <p:ext uri="{BB962C8B-B14F-4D97-AF65-F5344CB8AC3E}">
        <p14:creationId xmlns:p14="http://schemas.microsoft.com/office/powerpoint/2010/main" val="278472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4A79-2120-17C9-9EBC-CAE8D73FD1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264BAB-6B89-CCAE-3850-43D2BC31AA79}"/>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rules</a:t>
            </a:r>
            <a:endParaRPr lang="en-AU"/>
          </a:p>
        </p:txBody>
      </p:sp>
      <p:sp>
        <p:nvSpPr>
          <p:cNvPr id="3" name="Rectangle 2">
            <a:extLst>
              <a:ext uri="{FF2B5EF4-FFF2-40B4-BE49-F238E27FC236}">
                <a16:creationId xmlns:a16="http://schemas.microsoft.com/office/drawing/2014/main" id="{0C70985E-F3BD-6963-6586-30E234DDFC1A}"/>
              </a:ext>
              <a:ext uri="{C183D7F6-B498-43B3-948B-1728B52AA6E4}">
                <adec:decorative xmlns:adec="http://schemas.microsoft.com/office/drawing/2017/decorative" val="1"/>
              </a:ext>
            </a:extLst>
          </p:cNvPr>
          <p:cNvSpPr>
            <a:spLocks/>
          </p:cNvSpPr>
          <p:nvPr/>
        </p:nvSpPr>
        <p:spPr>
          <a:xfrm>
            <a:off x="747717" y="1898074"/>
            <a:ext cx="10772854" cy="3833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EDFC4A-A091-3634-0A2F-3EDD27A7D80B}"/>
              </a:ext>
            </a:extLst>
          </p:cNvPr>
          <p:cNvSpPr txBox="1"/>
          <p:nvPr/>
        </p:nvSpPr>
        <p:spPr>
          <a:xfrm>
            <a:off x="1210547" y="2489287"/>
            <a:ext cx="7558328" cy="2651560"/>
          </a:xfrm>
          <a:prstGeom prst="rect">
            <a:avLst/>
          </a:prstGeom>
          <a:noFill/>
        </p:spPr>
        <p:txBody>
          <a:bodyPr wrap="square">
            <a:spAutoFit/>
          </a:bodyPr>
          <a:lstStyle/>
          <a:p>
            <a:pPr marL="285750" indent="-285750">
              <a:lnSpc>
                <a:spcPct val="120000"/>
              </a:lnSpc>
              <a:spcAft>
                <a:spcPts val="1800"/>
              </a:spcAft>
              <a:buFont typeface="Arial" panose="020B0604020202020204" pitchFamily="34" charset="0"/>
              <a:buChar char="•"/>
              <a:defRPr/>
            </a:pPr>
            <a:r>
              <a:rPr lang="en-US" sz="1800"/>
              <a:t>[Add school rule.]</a:t>
            </a:r>
          </a:p>
          <a:p>
            <a:pPr marL="285750" indent="-285750">
              <a:lnSpc>
                <a:spcPct val="120000"/>
              </a:lnSpc>
              <a:spcAft>
                <a:spcPts val="1800"/>
              </a:spcAft>
              <a:buFont typeface="Arial" panose="020B0604020202020204" pitchFamily="34" charset="0"/>
              <a:buChar char="•"/>
              <a:defRPr/>
            </a:pPr>
            <a:r>
              <a:rPr lang="en-US" sz="1800"/>
              <a:t>[Add school rule.]</a:t>
            </a:r>
          </a:p>
          <a:p>
            <a:pPr marL="285750" indent="-285750">
              <a:lnSpc>
                <a:spcPct val="120000"/>
              </a:lnSpc>
              <a:spcAft>
                <a:spcPts val="1800"/>
              </a:spcAft>
              <a:buFont typeface="Arial" panose="020B0604020202020204" pitchFamily="34" charset="0"/>
              <a:buChar char="•"/>
              <a:defRPr/>
            </a:pPr>
            <a:r>
              <a:rPr lang="en-US" sz="1800"/>
              <a:t>[Add school rule.]</a:t>
            </a:r>
          </a:p>
          <a:p>
            <a:pPr marL="285750" indent="-285750">
              <a:lnSpc>
                <a:spcPct val="120000"/>
              </a:lnSpc>
              <a:spcAft>
                <a:spcPts val="1800"/>
              </a:spcAft>
              <a:buFont typeface="Arial" panose="020B0604020202020204" pitchFamily="34" charset="0"/>
              <a:buChar char="•"/>
              <a:defRPr/>
            </a:pPr>
            <a:r>
              <a:rPr lang="en-US" sz="1800"/>
              <a:t>[Add school rule.]</a:t>
            </a:r>
          </a:p>
          <a:p>
            <a:pPr marL="285750" indent="-285750">
              <a:lnSpc>
                <a:spcPct val="120000"/>
              </a:lnSpc>
              <a:spcAft>
                <a:spcPts val="1800"/>
              </a:spcAft>
              <a:buFont typeface="Arial" panose="020B0604020202020204" pitchFamily="34" charset="0"/>
              <a:buChar char="•"/>
              <a:defRPr/>
            </a:pPr>
            <a:r>
              <a:rPr lang="en-US" sz="1800"/>
              <a:t>[Add school rule.]</a:t>
            </a:r>
          </a:p>
        </p:txBody>
      </p:sp>
    </p:spTree>
    <p:extLst>
      <p:ext uri="{BB962C8B-B14F-4D97-AF65-F5344CB8AC3E}">
        <p14:creationId xmlns:p14="http://schemas.microsoft.com/office/powerpoint/2010/main" val="2541484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15F9-8ED8-93BB-323B-897C8F1703A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5BBB1FE-8244-B1F1-40C0-0986355908D6}"/>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Other expectations</a:t>
            </a:r>
            <a:endParaRPr lang="en-AU"/>
          </a:p>
        </p:txBody>
      </p:sp>
      <p:sp>
        <p:nvSpPr>
          <p:cNvPr id="2" name="Rectangle 1">
            <a:extLst>
              <a:ext uri="{FF2B5EF4-FFF2-40B4-BE49-F238E27FC236}">
                <a16:creationId xmlns:a16="http://schemas.microsoft.com/office/drawing/2014/main" id="{68756780-0BB9-45B3-74C4-4B5446B9D4F1}"/>
              </a:ext>
              <a:ext uri="{C183D7F6-B498-43B3-948B-1728B52AA6E4}">
                <adec:decorative xmlns:adec="http://schemas.microsoft.com/office/drawing/2017/decorative" val="1"/>
              </a:ext>
            </a:extLst>
          </p:cNvPr>
          <p:cNvSpPr>
            <a:spLocks/>
          </p:cNvSpPr>
          <p:nvPr/>
        </p:nvSpPr>
        <p:spPr>
          <a:xfrm>
            <a:off x="747717" y="1898074"/>
            <a:ext cx="10772854" cy="3833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A3BB37-FED1-5A2B-5375-4E68851BA004}"/>
              </a:ext>
            </a:extLst>
          </p:cNvPr>
          <p:cNvSpPr txBox="1"/>
          <p:nvPr/>
        </p:nvSpPr>
        <p:spPr>
          <a:xfrm>
            <a:off x="1208865" y="2489287"/>
            <a:ext cx="6096000" cy="2651560"/>
          </a:xfrm>
          <a:prstGeom prst="rect">
            <a:avLst/>
          </a:prstGeom>
          <a:noFill/>
        </p:spPr>
        <p:txBody>
          <a:bodyPr wrap="square">
            <a:spAutoFit/>
          </a:bodyPr>
          <a:lstStyle/>
          <a:p>
            <a:pPr marL="285750" indent="-285750">
              <a:lnSpc>
                <a:spcPct val="120000"/>
              </a:lnSpc>
              <a:spcAft>
                <a:spcPts val="1800"/>
              </a:spcAft>
              <a:buFont typeface="Arial" panose="020B0604020202020204" pitchFamily="34" charset="0"/>
              <a:buChar char="•"/>
              <a:defRPr/>
            </a:pPr>
            <a:r>
              <a:rPr lang="en-US" sz="1800"/>
              <a:t>[Add your school’s expectations.]</a:t>
            </a:r>
          </a:p>
          <a:p>
            <a:pPr marL="285750" indent="-285750">
              <a:lnSpc>
                <a:spcPct val="120000"/>
              </a:lnSpc>
              <a:spcAft>
                <a:spcPts val="1800"/>
              </a:spcAft>
              <a:buFont typeface="Arial" panose="020B0604020202020204" pitchFamily="34" charset="0"/>
              <a:buChar char="•"/>
              <a:defRPr/>
            </a:pPr>
            <a:r>
              <a:rPr lang="en-US" sz="1800"/>
              <a:t>[Add your school’s expectations.]</a:t>
            </a:r>
            <a:endParaRPr lang="en-US"/>
          </a:p>
          <a:p>
            <a:pPr marL="285750" indent="-285750">
              <a:lnSpc>
                <a:spcPct val="120000"/>
              </a:lnSpc>
              <a:spcAft>
                <a:spcPts val="1800"/>
              </a:spcAft>
              <a:buFont typeface="Arial" panose="020B0604020202020204" pitchFamily="34" charset="0"/>
              <a:buChar char="•"/>
              <a:defRPr/>
            </a:pPr>
            <a:r>
              <a:rPr lang="en-US" sz="1800"/>
              <a:t>[Add your school’s expectations.]</a:t>
            </a:r>
          </a:p>
          <a:p>
            <a:pPr marL="285750" indent="-285750">
              <a:lnSpc>
                <a:spcPct val="120000"/>
              </a:lnSpc>
              <a:spcAft>
                <a:spcPts val="1800"/>
              </a:spcAft>
              <a:buFont typeface="Arial" panose="020B0604020202020204" pitchFamily="34" charset="0"/>
              <a:buChar char="•"/>
              <a:defRPr/>
            </a:pPr>
            <a:r>
              <a:rPr lang="en-US" sz="1800"/>
              <a:t>[Add your school’s expectations.]</a:t>
            </a:r>
            <a:endParaRPr lang="en-US"/>
          </a:p>
          <a:p>
            <a:pPr marL="285750" indent="-285750">
              <a:lnSpc>
                <a:spcPct val="120000"/>
              </a:lnSpc>
              <a:spcAft>
                <a:spcPts val="1800"/>
              </a:spcAft>
              <a:buFont typeface="Arial" panose="020B0604020202020204" pitchFamily="34" charset="0"/>
              <a:buChar char="•"/>
              <a:defRPr/>
            </a:pPr>
            <a:r>
              <a:rPr lang="en-US" sz="1800"/>
              <a:t>[Add your school’s expectations.]</a:t>
            </a:r>
            <a:endParaRPr lang="en-US"/>
          </a:p>
        </p:txBody>
      </p:sp>
    </p:spTree>
    <p:extLst>
      <p:ext uri="{BB962C8B-B14F-4D97-AF65-F5344CB8AC3E}">
        <p14:creationId xmlns:p14="http://schemas.microsoft.com/office/powerpoint/2010/main" val="442958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00B8C-8157-959F-082C-1A57A76AC1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CFDAE6-FEF9-F3E3-F268-75D4674E4120}"/>
              </a:ext>
            </a:extLst>
          </p:cNvPr>
          <p:cNvSpPr>
            <a:spLocks noGrp="1"/>
          </p:cNvSpPr>
          <p:nvPr>
            <p:ph type="title"/>
          </p:nvPr>
        </p:nvSpPr>
        <p:spPr>
          <a:xfrm>
            <a:off x="612255" y="496880"/>
            <a:ext cx="5574442" cy="1041988"/>
          </a:xfrm>
        </p:spPr>
        <p:txBody>
          <a:bodyPr>
            <a:noAutofit/>
          </a:bodyPr>
          <a:lstStyle/>
          <a:p>
            <a:r>
              <a:rPr lang="en-US" sz="2600" b="1" spc="0">
                <a:solidFill>
                  <a:srgbClr val="002F5E"/>
                </a:solidFill>
                <a:latin typeface="Montserrat SemiBold" panose="00000700000000000000" pitchFamily="2" charset="0"/>
                <a:cs typeface="Poppins SemiBold"/>
              </a:rPr>
              <a:t>Support for establishing and maintaining high expectations, routines and rules</a:t>
            </a:r>
            <a:endParaRPr lang="en-AU" sz="2600"/>
          </a:p>
        </p:txBody>
      </p:sp>
      <p:sp>
        <p:nvSpPr>
          <p:cNvPr id="2" name="TextBox 1">
            <a:extLst>
              <a:ext uri="{FF2B5EF4-FFF2-40B4-BE49-F238E27FC236}">
                <a16:creationId xmlns:a16="http://schemas.microsoft.com/office/drawing/2014/main" id="{B316F32A-EFEF-AC62-F29A-6269430C3FB9}"/>
              </a:ext>
            </a:extLst>
          </p:cNvPr>
          <p:cNvSpPr txBox="1"/>
          <p:nvPr/>
        </p:nvSpPr>
        <p:spPr>
          <a:xfrm>
            <a:off x="640433" y="2431293"/>
            <a:ext cx="5167682" cy="3580467"/>
          </a:xfrm>
          <a:prstGeom prst="rect">
            <a:avLst/>
          </a:prstGeom>
          <a:noFill/>
        </p:spPr>
        <p:txBody>
          <a:bodyPr wrap="square">
            <a:spAutoFit/>
          </a:bodyPr>
          <a:lstStyle/>
          <a:p>
            <a:pPr marL="285750" indent="-285750">
              <a:spcAft>
                <a:spcPts val="1400"/>
              </a:spcAft>
              <a:buFont typeface="Arial" panose="020B0604020202020204" pitchFamily="34" charset="0"/>
              <a:buChar char="•"/>
            </a:pPr>
            <a:r>
              <a:rPr lang="en-US" sz="2000">
                <a:latin typeface="Montserrat" panose="00000500000000000000" pitchFamily="2" charset="0"/>
              </a:rPr>
              <a:t>Specific school-based policies and procedures relating to high expectations, routines and rules</a:t>
            </a:r>
          </a:p>
          <a:p>
            <a:pPr marL="285750" indent="-285750">
              <a:spcAft>
                <a:spcPts val="1400"/>
              </a:spcAft>
              <a:buFont typeface="Arial" panose="020B0604020202020204" pitchFamily="34" charset="0"/>
              <a:buChar char="•"/>
            </a:pPr>
            <a:r>
              <a:rPr lang="en-US" sz="2000">
                <a:latin typeface="Montserrat" panose="00000500000000000000" pitchFamily="2" charset="0"/>
              </a:rPr>
              <a:t>Professional development opportunities</a:t>
            </a:r>
          </a:p>
          <a:p>
            <a:pPr marL="285750" indent="-285750">
              <a:spcAft>
                <a:spcPts val="1400"/>
              </a:spcAft>
              <a:buFont typeface="Arial" panose="020B0604020202020204" pitchFamily="34" charset="0"/>
              <a:buChar char="•"/>
            </a:pPr>
            <a:r>
              <a:rPr lang="en-US" sz="2000" b="0">
                <a:effectLst/>
                <a:latin typeface="Montserrat" panose="00000500000000000000" pitchFamily="2" charset="0"/>
              </a:rPr>
              <a:t>Staff who can support with this</a:t>
            </a:r>
          </a:p>
          <a:p>
            <a:pPr marL="285750" indent="-285750">
              <a:spcAft>
                <a:spcPts val="1400"/>
              </a:spcAft>
              <a:buFont typeface="Arial" panose="020B0604020202020204" pitchFamily="34" charset="0"/>
              <a:buChar char="•"/>
            </a:pPr>
            <a:r>
              <a:rPr lang="en-US" sz="2000">
                <a:latin typeface="Montserrat" panose="00000500000000000000" pitchFamily="2" charset="0"/>
              </a:rPr>
              <a:t>Mentor/coach/buddy teacher</a:t>
            </a:r>
          </a:p>
          <a:p>
            <a:pPr marL="285750" indent="-285750">
              <a:spcAft>
                <a:spcPts val="1400"/>
              </a:spcAft>
              <a:buFont typeface="Arial" panose="020B0604020202020204" pitchFamily="34" charset="0"/>
              <a:buChar char="•"/>
            </a:pPr>
            <a:r>
              <a:rPr lang="en-US" sz="2000">
                <a:latin typeface="Montserrat" panose="00000500000000000000" pitchFamily="2" charset="0"/>
              </a:rPr>
              <a:t>AERO’s Foundational Classroom Management Resources Handbook</a:t>
            </a:r>
          </a:p>
        </p:txBody>
      </p:sp>
      <p:sp>
        <p:nvSpPr>
          <p:cNvPr id="7" name="Rectangle 6">
            <a:extLst>
              <a:ext uri="{FF2B5EF4-FFF2-40B4-BE49-F238E27FC236}">
                <a16:creationId xmlns:a16="http://schemas.microsoft.com/office/drawing/2014/main" id="{5E8F70B9-5E9F-D214-02B6-0EBA5376450C}"/>
              </a:ext>
              <a:ext uri="{C183D7F6-B498-43B3-948B-1728B52AA6E4}">
                <adec:decorative xmlns:adec="http://schemas.microsoft.com/office/drawing/2017/decorative" val="1"/>
              </a:ext>
            </a:extLst>
          </p:cNvPr>
          <p:cNvSpPr/>
          <p:nvPr/>
        </p:nvSpPr>
        <p:spPr>
          <a:xfrm>
            <a:off x="6863509" y="0"/>
            <a:ext cx="5328492" cy="685800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01D4050-B05D-B2D7-A7BD-2D267DA6CD48}"/>
              </a:ext>
              <a:ext uri="{C183D7F6-B498-43B3-948B-1728B52AA6E4}">
                <adec:decorative xmlns:adec="http://schemas.microsoft.com/office/drawing/2017/decorative" val="1"/>
              </a:ext>
            </a:extLst>
          </p:cNvPr>
          <p:cNvSpPr/>
          <p:nvPr/>
        </p:nvSpPr>
        <p:spPr>
          <a:xfrm>
            <a:off x="735724" y="2028047"/>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Thumbnail cover of AERO's Foundational Classroom Management Resources Handbook.">
            <a:extLst>
              <a:ext uri="{FF2B5EF4-FFF2-40B4-BE49-F238E27FC236}">
                <a16:creationId xmlns:a16="http://schemas.microsoft.com/office/drawing/2014/main" id="{D3DCAE36-B5FB-EC9A-5CF6-342D094B08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2000"/>
                    </a14:imgEffect>
                  </a14:imgLayer>
                </a14:imgProps>
              </a:ext>
            </a:extLst>
          </a:blip>
          <a:stretch>
            <a:fillRect/>
          </a:stretch>
        </p:blipFill>
        <p:spPr>
          <a:xfrm>
            <a:off x="7559715" y="667108"/>
            <a:ext cx="3916015" cy="552378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008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05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DA1C5-E698-E997-7E9B-BC1CA652D031}"/>
              </a:ext>
              <a:ext uri="{C183D7F6-B498-43B3-948B-1728B52AA6E4}">
                <adec:decorative xmlns:adec="http://schemas.microsoft.com/office/drawing/2017/decorative" val="1"/>
              </a:ext>
            </a:extLst>
          </p:cNvPr>
          <p:cNvPicPr>
            <a:picLocks noChangeAspect="1"/>
          </p:cNvPicPr>
          <p:nvPr/>
        </p:nvPicPr>
        <p:blipFill rotWithShape="1">
          <a:blip r:embed="rId3"/>
          <a:srcRect t="19163" r="38091" b="19163"/>
          <a:stretch/>
        </p:blipFill>
        <p:spPr>
          <a:xfrm>
            <a:off x="5307723" y="0"/>
            <a:ext cx="6884277" cy="6858000"/>
          </a:xfrm>
          <a:prstGeom prst="rect">
            <a:avLst/>
          </a:prstGeom>
        </p:spPr>
      </p:pic>
      <p:sp>
        <p:nvSpPr>
          <p:cNvPr id="6" name="Title 1">
            <a:extLst>
              <a:ext uri="{FF2B5EF4-FFF2-40B4-BE49-F238E27FC236}">
                <a16:creationId xmlns:a16="http://schemas.microsoft.com/office/drawing/2014/main" id="{72BA4E83-1A9E-808F-98DF-CBB1E73F326D}"/>
              </a:ext>
            </a:extLst>
          </p:cNvPr>
          <p:cNvSpPr txBox="1">
            <a:spLocks noGrp="1"/>
          </p:cNvSpPr>
          <p:nvPr>
            <p:ph type="title" idx="4294967295"/>
          </p:nvPr>
        </p:nvSpPr>
        <p:spPr>
          <a:xfrm>
            <a:off x="767408" y="3125442"/>
            <a:ext cx="3917281" cy="60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ontserrat SemiBold"/>
                <a:ea typeface="Montserrat" charset="0"/>
                <a:cs typeface="Montserrat" charset="0"/>
              </a:rPr>
              <a:t>Questions</a:t>
            </a:r>
          </a:p>
        </p:txBody>
      </p:sp>
      <p:pic>
        <p:nvPicPr>
          <p:cNvPr id="8" name="Graphic 7">
            <a:extLst>
              <a:ext uri="{FF2B5EF4-FFF2-40B4-BE49-F238E27FC236}">
                <a16:creationId xmlns:a16="http://schemas.microsoft.com/office/drawing/2014/main" id="{C866EF5C-181A-CC7D-8E65-269030CD26D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1561" y="1908516"/>
            <a:ext cx="3670133" cy="3040967"/>
          </a:xfrm>
          <a:prstGeom prst="rect">
            <a:avLst/>
          </a:prstGeom>
        </p:spPr>
      </p:pic>
    </p:spTree>
    <p:extLst>
      <p:ext uri="{BB962C8B-B14F-4D97-AF65-F5344CB8AC3E}">
        <p14:creationId xmlns:p14="http://schemas.microsoft.com/office/powerpoint/2010/main" val="3582518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1C73B0-ED3A-BF7E-7082-9B63B8BA2F49}"/>
              </a:ext>
            </a:extLst>
          </p:cNvPr>
          <p:cNvSpPr>
            <a:spLocks noGrp="1"/>
          </p:cNvSpPr>
          <p:nvPr>
            <p:ph type="title"/>
          </p:nvPr>
        </p:nvSpPr>
        <p:spPr/>
        <p:txBody>
          <a:bodyPr>
            <a:noAutofit/>
          </a:bodyPr>
          <a:lstStyle/>
          <a:p>
            <a:pPr marL="0" marR="0" lvl="0" indent="0" defTabSz="914400" rtl="0" eaLnBrk="1" fontAlgn="auto" latinLnBrk="0" hangingPunct="1">
              <a:lnSpc>
                <a:spcPct val="100000"/>
              </a:lnSpc>
              <a:spcBef>
                <a:spcPct val="0"/>
              </a:spcBef>
              <a:spcAft>
                <a:spcPts val="0"/>
              </a:spcAft>
              <a:tabLst/>
              <a:defRPr/>
            </a:pPr>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Explicit</a:t>
            </a:r>
            <a:r>
              <a:rPr lang="en-US" b="1" spc="0" err="1">
                <a:solidFill>
                  <a:srgbClr val="002F5E"/>
                </a:solidFill>
                <a:latin typeface="Montserrat SemiBold" panose="00000700000000000000" pitchFamily="2" charset="0"/>
                <a:ea typeface="PT Sans" panose="020B0503020203020204" pitchFamily="34" charset="0"/>
                <a:cs typeface="Poppins SemiBold"/>
              </a:rPr>
              <a:t>ly</a:t>
            </a:r>
            <a:r>
              <a:rPr lang="en-US" b="1" spc="0">
                <a:solidFill>
                  <a:srgbClr val="002F5E"/>
                </a:solidFill>
                <a:latin typeface="Montserrat SemiBold" panose="00000700000000000000" pitchFamily="2" charset="0"/>
                <a:ea typeface="PT Sans" panose="020B0503020203020204" pitchFamily="34" charset="0"/>
                <a:cs typeface="Poppins SemiBold"/>
              </a:rPr>
              <a:t> teaching </a:t>
            </a:r>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an expectation, routine or rule</a:t>
            </a:r>
            <a:endParaRPr lang="en-AU"/>
          </a:p>
        </p:txBody>
      </p:sp>
      <p:sp>
        <p:nvSpPr>
          <p:cNvPr id="28" name="TextBox 27">
            <a:extLst>
              <a:ext uri="{FF2B5EF4-FFF2-40B4-BE49-F238E27FC236}">
                <a16:creationId xmlns:a16="http://schemas.microsoft.com/office/drawing/2014/main" id="{01F0A387-DE8C-F14E-B104-9A7F6DECBBC2}"/>
              </a:ext>
            </a:extLst>
          </p:cNvPr>
          <p:cNvSpPr txBox="1"/>
          <p:nvPr/>
        </p:nvSpPr>
        <p:spPr>
          <a:xfrm>
            <a:off x="658362" y="1777533"/>
            <a:ext cx="11048729" cy="3256533"/>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10000"/>
              </a:lnSpc>
              <a:spcAft>
                <a:spcPts val="180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Introduce the expectation,</a:t>
            </a:r>
            <a:r>
              <a:rPr kumimoji="0" lang="en-US" sz="2000" b="0" i="0" u="none" strike="noStrike" kern="1200" cap="none" spc="0" normalizeH="0" noProof="0">
                <a:ln>
                  <a:noFill/>
                </a:ln>
                <a:solidFill>
                  <a:srgbClr val="002F5E"/>
                </a:solidFill>
                <a:effectLst/>
                <a:uLnTx/>
                <a:uFillTx/>
                <a:latin typeface="Montserrat"/>
                <a:ea typeface="+mn-ea"/>
                <a:cs typeface="+mn-cs"/>
              </a:rPr>
              <a:t> routine or rule</a:t>
            </a:r>
            <a:r>
              <a:rPr kumimoji="0" lang="en-US" sz="2000" b="0" i="0" u="none" strike="noStrike" kern="1200" cap="none" spc="0" normalizeH="0" baseline="0" noProof="0">
                <a:ln>
                  <a:noFill/>
                </a:ln>
                <a:solidFill>
                  <a:srgbClr val="002F5E"/>
                </a:solidFill>
                <a:effectLst/>
                <a:uLnTx/>
                <a:uFillTx/>
                <a:latin typeface="Montserrat"/>
                <a:ea typeface="+mn-ea"/>
                <a:cs typeface="+mn-cs"/>
              </a:rPr>
              <a:t>, including why it’s important.</a:t>
            </a:r>
          </a:p>
          <a:p>
            <a:pPr marL="457200" indent="-457200">
              <a:lnSpc>
                <a:spcPct val="110000"/>
              </a:lnSpc>
              <a:spcAft>
                <a:spcPts val="1800"/>
              </a:spcAft>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Model, explain and discuss it.</a:t>
            </a:r>
          </a:p>
          <a:p>
            <a:pPr marL="457200" indent="-457200">
              <a:lnSpc>
                <a:spcPct val="110000"/>
              </a:lnSpc>
              <a:spcAft>
                <a:spcPts val="1800"/>
              </a:spcAft>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Support students to </a:t>
            </a:r>
            <a:r>
              <a:rPr kumimoji="0" lang="en-US" sz="2000" b="0" i="0" u="none" strike="noStrike" kern="1200" cap="none" spc="0" normalizeH="0" baseline="0" noProof="0" err="1">
                <a:ln>
                  <a:noFill/>
                </a:ln>
                <a:solidFill>
                  <a:srgbClr val="002F5E"/>
                </a:solidFill>
                <a:effectLst/>
                <a:uLnTx/>
                <a:uFillTx/>
                <a:latin typeface="Montserrat"/>
                <a:ea typeface="+mn-ea"/>
                <a:cs typeface="+mn-cs"/>
              </a:rPr>
              <a:t>practise</a:t>
            </a:r>
            <a:r>
              <a:rPr kumimoji="0" lang="en-US" sz="2000" b="0" i="0" u="none" strike="noStrike" kern="1200" cap="none" spc="0" normalizeH="0" baseline="0" noProof="0">
                <a:ln>
                  <a:noFill/>
                </a:ln>
                <a:solidFill>
                  <a:srgbClr val="002F5E"/>
                </a:solidFill>
                <a:effectLst/>
                <a:uLnTx/>
                <a:uFillTx/>
                <a:latin typeface="Montserrat"/>
                <a:ea typeface="+mn-ea"/>
                <a:cs typeface="+mn-cs"/>
              </a:rPr>
              <a:t> it.</a:t>
            </a:r>
          </a:p>
          <a:p>
            <a:pPr marL="457200" indent="-457200">
              <a:lnSpc>
                <a:spcPct val="110000"/>
              </a:lnSpc>
              <a:spcAft>
                <a:spcPts val="1800"/>
              </a:spcAft>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Ask students to </a:t>
            </a:r>
            <a:r>
              <a:rPr lang="en-US" sz="2000">
                <a:solidFill>
                  <a:srgbClr val="002F5E"/>
                </a:solidFill>
                <a:latin typeface="Montserrat"/>
              </a:rPr>
              <a:t>demonstrate it independently</a:t>
            </a:r>
            <a:r>
              <a:rPr kumimoji="0" lang="en-US" sz="2000" b="0" i="0" u="none" strike="noStrike" kern="1200" cap="none" spc="0" normalizeH="0" baseline="0" noProof="0">
                <a:ln>
                  <a:noFill/>
                </a:ln>
                <a:solidFill>
                  <a:srgbClr val="002F5E"/>
                </a:solidFill>
                <a:effectLst/>
                <a:uLnTx/>
                <a:uFillTx/>
                <a:latin typeface="Montserrat"/>
                <a:ea typeface="+mn-ea"/>
                <a:cs typeface="+mn-cs"/>
              </a:rPr>
              <a:t>.  Provide feedback. </a:t>
            </a:r>
            <a:r>
              <a:rPr kumimoji="0" lang="en-US" sz="2000" b="0" i="0" u="none" strike="noStrike" kern="1200" cap="none" spc="0" normalizeH="0" baseline="0" noProof="0" err="1">
                <a:ln>
                  <a:noFill/>
                </a:ln>
                <a:solidFill>
                  <a:srgbClr val="002F5E"/>
                </a:solidFill>
                <a:effectLst/>
                <a:uLnTx/>
                <a:uFillTx/>
                <a:latin typeface="Montserrat"/>
                <a:ea typeface="+mn-ea"/>
                <a:cs typeface="+mn-cs"/>
              </a:rPr>
              <a:t>Practise</a:t>
            </a:r>
            <a:r>
              <a:rPr kumimoji="0" lang="en-US" sz="2000" b="0" i="0" u="none" strike="noStrike" kern="1200" cap="none" spc="0" normalizeH="0" baseline="0" noProof="0">
                <a:ln>
                  <a:noFill/>
                </a:ln>
                <a:solidFill>
                  <a:srgbClr val="002F5E"/>
                </a:solidFill>
                <a:effectLst/>
                <a:uLnTx/>
                <a:uFillTx/>
                <a:latin typeface="Montserrat"/>
                <a:ea typeface="+mn-ea"/>
                <a:cs typeface="+mn-cs"/>
              </a:rPr>
              <a:t> again.</a:t>
            </a:r>
          </a:p>
          <a:p>
            <a:pPr marL="457200" marR="0" lvl="0" indent="-457200" algn="l" defTabSz="914400" rtl="0" eaLnBrk="1" fontAlgn="auto" latinLnBrk="0" hangingPunct="1">
              <a:lnSpc>
                <a:spcPct val="110000"/>
              </a:lnSpc>
              <a:spcAft>
                <a:spcPts val="180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Remind,</a:t>
            </a:r>
            <a:r>
              <a:rPr kumimoji="0" lang="en-US" sz="2000" b="0" i="0" u="none" strike="noStrike" kern="1200" cap="none" spc="0" normalizeH="0" noProof="0">
                <a:ln>
                  <a:noFill/>
                </a:ln>
                <a:solidFill>
                  <a:srgbClr val="002F5E"/>
                </a:solidFill>
                <a:effectLst/>
                <a:uLnTx/>
                <a:uFillTx/>
                <a:latin typeface="Montserrat"/>
                <a:ea typeface="+mn-ea"/>
                <a:cs typeface="+mn-cs"/>
              </a:rPr>
              <a:t> m</a:t>
            </a:r>
            <a:r>
              <a:rPr kumimoji="0" lang="en-US" sz="2000" b="0" i="0" u="none" strike="noStrike" kern="1200" cap="none" spc="0" normalizeH="0" baseline="0" noProof="0">
                <a:ln>
                  <a:noFill/>
                </a:ln>
                <a:solidFill>
                  <a:srgbClr val="002F5E"/>
                </a:solidFill>
                <a:effectLst/>
                <a:uLnTx/>
                <a:uFillTx/>
                <a:latin typeface="Montserrat"/>
                <a:ea typeface="+mn-ea"/>
                <a:cs typeface="+mn-cs"/>
              </a:rPr>
              <a:t>onitor,</a:t>
            </a:r>
            <a:r>
              <a:rPr kumimoji="0" lang="en-US" sz="2000" b="0" i="0" u="none" strike="noStrike" kern="1200" cap="none" spc="0" normalizeH="0" noProof="0">
                <a:ln>
                  <a:noFill/>
                </a:ln>
                <a:solidFill>
                  <a:srgbClr val="002F5E"/>
                </a:solidFill>
                <a:effectLst/>
                <a:uLnTx/>
                <a:uFillTx/>
                <a:latin typeface="Montserrat"/>
                <a:ea typeface="+mn-ea"/>
                <a:cs typeface="+mn-cs"/>
              </a:rPr>
              <a:t> a</a:t>
            </a:r>
            <a:r>
              <a:rPr kumimoji="0" lang="en-US" sz="2000" b="0" i="0" u="none" strike="noStrike" kern="1200" cap="none" spc="0" normalizeH="0" baseline="0" noProof="0">
                <a:ln>
                  <a:noFill/>
                </a:ln>
                <a:solidFill>
                  <a:srgbClr val="002F5E"/>
                </a:solidFill>
                <a:effectLst/>
                <a:uLnTx/>
                <a:uFillTx/>
                <a:latin typeface="Montserrat"/>
                <a:ea typeface="+mn-ea"/>
                <a:cs typeface="+mn-cs"/>
              </a:rPr>
              <a:t>cknowledge and praise.</a:t>
            </a:r>
          </a:p>
          <a:p>
            <a:pPr marL="457200" marR="0" lvl="0" indent="-457200" algn="l" defTabSz="914400" rtl="0" eaLnBrk="1" fontAlgn="auto" latinLnBrk="0" hangingPunct="1">
              <a:lnSpc>
                <a:spcPct val="110000"/>
              </a:lnSpc>
              <a:spcAft>
                <a:spcPts val="180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Respond to students if they don’t demonstrate it, practising</a:t>
            </a:r>
            <a:r>
              <a:rPr kumimoji="0" lang="en-US" sz="2000" b="0" i="0" u="none" strike="noStrike" kern="1200" cap="none" spc="0" normalizeH="0" noProof="0">
                <a:ln>
                  <a:noFill/>
                </a:ln>
                <a:solidFill>
                  <a:srgbClr val="002F5E"/>
                </a:solidFill>
                <a:effectLst/>
                <a:uLnTx/>
                <a:uFillTx/>
                <a:latin typeface="Montserrat"/>
                <a:ea typeface="+mn-ea"/>
                <a:cs typeface="+mn-cs"/>
              </a:rPr>
              <a:t> </a:t>
            </a:r>
            <a:r>
              <a:rPr kumimoji="0" lang="en-US" sz="2000" b="0" i="0" u="none" strike="noStrike" kern="1200" cap="none" spc="0" normalizeH="0" baseline="0" noProof="0">
                <a:ln>
                  <a:noFill/>
                </a:ln>
                <a:solidFill>
                  <a:srgbClr val="002F5E"/>
                </a:solidFill>
                <a:effectLst/>
                <a:uLnTx/>
                <a:uFillTx/>
                <a:latin typeface="Montserrat"/>
                <a:ea typeface="+mn-ea"/>
                <a:cs typeface="+mn-cs"/>
              </a:rPr>
              <a:t>again when needed.</a:t>
            </a:r>
          </a:p>
        </p:txBody>
      </p:sp>
    </p:spTree>
    <p:extLst>
      <p:ext uri="{BB962C8B-B14F-4D97-AF65-F5344CB8AC3E}">
        <p14:creationId xmlns:p14="http://schemas.microsoft.com/office/powerpoint/2010/main" val="892715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alpha val="93000"/>
              </a:schemeClr>
            </a:gs>
            <a:gs pos="100000">
              <a:schemeClr val="accent1"/>
            </a:gs>
          </a:gsLst>
          <a:lin ang="5400000" scaled="0"/>
        </a:gradFill>
        <a:effectLst/>
      </p:bgPr>
    </p:bg>
    <p:spTree>
      <p:nvGrpSpPr>
        <p:cNvPr id="1" name="">
          <a:extLst>
            <a:ext uri="{FF2B5EF4-FFF2-40B4-BE49-F238E27FC236}">
              <a16:creationId xmlns:a16="http://schemas.microsoft.com/office/drawing/2014/main" id="{C344622B-95E7-D928-3BBB-708BCEEF562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1B9ECFF-9F7A-D8B0-1C81-46EE88A74F51}"/>
              </a:ext>
            </a:extLst>
          </p:cNvPr>
          <p:cNvSpPr txBox="1">
            <a:spLocks noGrp="1"/>
          </p:cNvSpPr>
          <p:nvPr>
            <p:ph type="title" idx="4294967295"/>
          </p:nvPr>
        </p:nvSpPr>
        <p:spPr>
          <a:xfrm>
            <a:off x="6763743" y="958375"/>
            <a:ext cx="5079675" cy="46978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ontserrat SemiBold"/>
                <a:ea typeface="+mn-ea"/>
                <a:cs typeface="+mn-cs"/>
              </a:rPr>
              <a:t>How we respond to disengaged and disruptive </a:t>
            </a:r>
            <a:r>
              <a:rPr kumimoji="0" lang="en-US" sz="4800" b="1" i="0" u="none" strike="noStrike" kern="1200" cap="none" spc="0" normalizeH="0" baseline="0" noProof="0" err="1">
                <a:ln>
                  <a:noFill/>
                </a:ln>
                <a:solidFill>
                  <a:schemeClr val="bg1"/>
                </a:solidFill>
                <a:effectLst/>
                <a:uLnTx/>
                <a:uFillTx/>
                <a:latin typeface="Montserrat SemiBold"/>
                <a:ea typeface="+mn-ea"/>
                <a:cs typeface="+mn-cs"/>
              </a:rPr>
              <a:t>behaviour</a:t>
            </a:r>
            <a:r>
              <a:rPr kumimoji="0" lang="en-US" sz="4800" b="1" i="0" u="none" strike="noStrike" kern="1200" cap="none" spc="0" normalizeH="0" baseline="0" noProof="0">
                <a:ln>
                  <a:noFill/>
                </a:ln>
                <a:solidFill>
                  <a:schemeClr val="bg1"/>
                </a:solidFill>
                <a:effectLst/>
                <a:uLnTx/>
                <a:uFillTx/>
                <a:latin typeface="Montserrat SemiBold"/>
                <a:ea typeface="+mn-ea"/>
                <a:cs typeface="+mn-cs"/>
              </a:rPr>
              <a:t> </a:t>
            </a:r>
            <a:endParaRPr kumimoji="0" lang="en-US" sz="4800" b="0" i="0" u="none" strike="noStrike" kern="1200" cap="none" spc="0" normalizeH="0" baseline="0" noProof="0">
              <a:ln>
                <a:noFill/>
              </a:ln>
              <a:solidFill>
                <a:schemeClr val="bg1"/>
              </a:solidFill>
              <a:effectLst/>
              <a:uLnTx/>
              <a:uFillTx/>
              <a:latin typeface="Montserrat SemiBold"/>
              <a:ea typeface="+mn-ea"/>
              <a:cs typeface="+mn-cs"/>
            </a:endParaRPr>
          </a:p>
        </p:txBody>
      </p:sp>
      <p:pic>
        <p:nvPicPr>
          <p:cNvPr id="7" name="Picture 6" descr="A teacher kneeling down and engaging with a student in a classroom.">
            <a:extLst>
              <a:ext uri="{FF2B5EF4-FFF2-40B4-BE49-F238E27FC236}">
                <a16:creationId xmlns:a16="http://schemas.microsoft.com/office/drawing/2014/main" id="{2FA52056-F453-FF8C-71B0-EFA159D1F7DA}"/>
              </a:ext>
            </a:extLst>
          </p:cNvPr>
          <p:cNvPicPr>
            <a:picLocks noChangeAspect="1"/>
          </p:cNvPicPr>
          <p:nvPr/>
        </p:nvPicPr>
        <p:blipFill rotWithShape="1">
          <a:blip r:embed="rId3"/>
          <a:srcRect l="23300" t="3428" r="22006"/>
          <a:stretch/>
        </p:blipFill>
        <p:spPr>
          <a:xfrm>
            <a:off x="-1" y="0"/>
            <a:ext cx="5826035" cy="6857998"/>
          </a:xfrm>
          <a:prstGeom prst="rect">
            <a:avLst/>
          </a:prstGeom>
        </p:spPr>
      </p:pic>
      <p:sp>
        <p:nvSpPr>
          <p:cNvPr id="2" name="TextBox 1" descr="Photo credit and link to photographer Solstock's profile on iStock.com">
            <a:extLst>
              <a:ext uri="{FF2B5EF4-FFF2-40B4-BE49-F238E27FC236}">
                <a16:creationId xmlns:a16="http://schemas.microsoft.com/office/drawing/2014/main" id="{31733A66-62A6-57A6-A2E5-A9606E7DA58E}"/>
              </a:ext>
            </a:extLst>
          </p:cNvPr>
          <p:cNvSpPr txBox="1"/>
          <p:nvPr/>
        </p:nvSpPr>
        <p:spPr>
          <a:xfrm>
            <a:off x="79962" y="6500989"/>
            <a:ext cx="3815633" cy="261610"/>
          </a:xfrm>
          <a:prstGeom prst="rect">
            <a:avLst/>
          </a:prstGeom>
          <a:noFill/>
        </p:spPr>
        <p:txBody>
          <a:bodyPr wrap="square">
            <a:spAutoFit/>
          </a:bodyPr>
          <a:lstStyle/>
          <a:p>
            <a:r>
              <a:rPr lang="en-AU" sz="1100" dirty="0">
                <a:solidFill>
                  <a:schemeClr val="bg1"/>
                </a:solidFill>
                <a:hlinkClick r:id="rId4" tooltip="https://www.istockphoto.com/portfolio/asiseeit?mediatype=photography"/>
              </a:rPr>
              <a:t>Image credit: iStock.com/</a:t>
            </a:r>
            <a:r>
              <a:rPr lang="en-AU" sz="1100" dirty="0" err="1">
                <a:solidFill>
                  <a:schemeClr val="bg1"/>
                </a:solidFill>
                <a:hlinkClick r:id="rId4" tooltip="https://www.istockphoto.com/portfolio/asiseeit?mediatype=photography"/>
              </a:rPr>
              <a:t>Solstock</a:t>
            </a:r>
            <a:endParaRPr lang="en-AU" sz="1100" dirty="0">
              <a:solidFill>
                <a:schemeClr val="bg1"/>
              </a:solidFill>
            </a:endParaRPr>
          </a:p>
        </p:txBody>
      </p:sp>
    </p:spTree>
    <p:extLst>
      <p:ext uri="{BB962C8B-B14F-4D97-AF65-F5344CB8AC3E}">
        <p14:creationId xmlns:p14="http://schemas.microsoft.com/office/powerpoint/2010/main" val="1868660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B287-3E2D-13CC-0BA1-193172FA3E1E}"/>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C9E237BA-9E4E-5491-EA04-37C5630AE529}"/>
              </a:ext>
            </a:extLst>
          </p:cNvPr>
          <p:cNvSpPr>
            <a:spLocks noGrp="1"/>
          </p:cNvSpPr>
          <p:nvPr>
            <p:ph type="title"/>
          </p:nvPr>
        </p:nvSpPr>
        <p:spPr/>
        <p:txBody>
          <a:bodyPr/>
          <a:lstStyle/>
          <a:p>
            <a:r>
              <a:rPr lang="en-US" sz="2800" b="1" spc="0">
                <a:solidFill>
                  <a:srgbClr val="002F5E"/>
                </a:solidFill>
                <a:latin typeface="Montserrat SemiBold"/>
                <a:cs typeface="Poppins SemiBold"/>
              </a:rPr>
              <a:t>Responding to disengaged and disruptive </a:t>
            </a:r>
            <a:r>
              <a:rPr lang="en-US" sz="2800" b="1" spc="0" err="1">
                <a:solidFill>
                  <a:srgbClr val="002F5E"/>
                </a:solidFill>
                <a:latin typeface="Montserrat SemiBold"/>
                <a:cs typeface="Poppins SemiBold"/>
              </a:rPr>
              <a:t>behaviour</a:t>
            </a:r>
            <a:endParaRPr lang="en-AU"/>
          </a:p>
        </p:txBody>
      </p:sp>
      <p:sp>
        <p:nvSpPr>
          <p:cNvPr id="4" name="Text Placeholder 2">
            <a:extLst>
              <a:ext uri="{FF2B5EF4-FFF2-40B4-BE49-F238E27FC236}">
                <a16:creationId xmlns:a16="http://schemas.microsoft.com/office/drawing/2014/main" id="{54EFCB31-8E71-5F3E-A009-51AF3AC9FFAA}"/>
              </a:ext>
            </a:extLst>
          </p:cNvPr>
          <p:cNvSpPr txBox="1">
            <a:spLocks/>
          </p:cNvSpPr>
          <p:nvPr/>
        </p:nvSpPr>
        <p:spPr>
          <a:xfrm>
            <a:off x="751264" y="1763723"/>
            <a:ext cx="11425238" cy="3825919"/>
          </a:xfrm>
          <a:prstGeom prst="rect">
            <a:avLst/>
          </a:prstGeom>
          <a:noFill/>
        </p:spPr>
        <p:txBody>
          <a:bodyPr vert="horz" wrap="square" lIns="0" tIns="45720" rIns="91440" bIns="45720" rtlCol="0" anchor="t">
            <a:spAutoFit/>
          </a:bodyPr>
          <a:lstStyle>
            <a:lvl1pPr indent="0">
              <a:lnSpc>
                <a:spcPct val="150000"/>
              </a:lnSpc>
              <a:spcBef>
                <a:spcPts val="300"/>
              </a:spcBef>
              <a:spcAft>
                <a:spcPts val="0"/>
              </a:spcAft>
              <a:buFontTx/>
              <a:buNone/>
              <a:defRPr sz="2000" b="0" i="0" baseline="0">
                <a:solidFill>
                  <a:srgbClr val="002F5E"/>
                </a:solidFill>
                <a:latin typeface="Montserrat"/>
              </a:defRPr>
            </a:lvl1pPr>
            <a:lvl2pPr marL="0" indent="-180000">
              <a:lnSpc>
                <a:spcPct val="100000"/>
              </a:lnSpc>
              <a:spcBef>
                <a:spcPts val="300"/>
              </a:spcBef>
              <a:spcAft>
                <a:spcPts val="400"/>
              </a:spcAft>
              <a:buClr>
                <a:schemeClr val="accent1"/>
              </a:buClr>
              <a:buFont typeface="Arial" panose="020B0604020202020204" pitchFamily="34" charset="0"/>
              <a:buChar char="•"/>
              <a:defRPr b="1" i="0" baseline="0">
                <a:latin typeface="Montserrat Semi Bold" pitchFamily="2" charset="77"/>
              </a:defRPr>
            </a:lvl2pPr>
            <a:lvl3pPr marL="0" indent="-216000">
              <a:lnSpc>
                <a:spcPct val="100000"/>
              </a:lnSpc>
              <a:spcBef>
                <a:spcPts val="300"/>
              </a:spcBef>
              <a:spcAft>
                <a:spcPts val="300"/>
              </a:spcAft>
              <a:buClr>
                <a:schemeClr val="accent1"/>
              </a:buClr>
              <a:buFont typeface="Arial" panose="020B0604020202020204" pitchFamily="34" charset="0"/>
              <a:buChar char="•"/>
              <a:defRPr sz="1600" b="0" i="0" baseline="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baseline="0">
                <a:latin typeface="Montserrat" pitchFamily="2" charset="77"/>
              </a:defRPr>
            </a:lvl4pPr>
            <a:lvl5pPr marL="0" indent="0">
              <a:lnSpc>
                <a:spcPct val="150000"/>
              </a:lnSpc>
              <a:spcBef>
                <a:spcPts val="300"/>
              </a:spcBef>
              <a:spcAft>
                <a:spcPts val="300"/>
              </a:spcAft>
              <a:buClr>
                <a:schemeClr val="accent1"/>
              </a:buClr>
              <a:buSzPct val="100000"/>
              <a:buFont typeface="Courier New" panose="02070309020205020404" pitchFamily="49" charset="0"/>
              <a:buNone/>
              <a:defRPr sz="1200" baseline="0">
                <a:latin typeface="Montserrat Medium"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marR="3400" indent="-457200">
              <a:lnSpc>
                <a:spcPct val="110000"/>
              </a:lnSpc>
              <a:spcBef>
                <a:spcPts val="0"/>
              </a:spcBef>
              <a:spcAft>
                <a:spcPts val="1800"/>
              </a:spcAft>
              <a:buFont typeface="+mj-lt"/>
              <a:buAutoNum type="arabicPeriod"/>
            </a:pPr>
            <a:r>
              <a:rPr lang="en-AU">
                <a:solidFill>
                  <a:schemeClr val="tx1"/>
                </a:solidFill>
                <a:latin typeface="Montserrat" pitchFamily="2" charset="77"/>
              </a:rPr>
              <a:t>Monitor all students.</a:t>
            </a:r>
          </a:p>
          <a:p>
            <a:pPr marL="457200" marR="3400" indent="-457200">
              <a:lnSpc>
                <a:spcPct val="110000"/>
              </a:lnSpc>
              <a:spcBef>
                <a:spcPts val="0"/>
              </a:spcBef>
              <a:spcAft>
                <a:spcPts val="1800"/>
              </a:spcAft>
              <a:buFont typeface="+mj-lt"/>
              <a:buAutoNum type="arabicPeriod"/>
            </a:pPr>
            <a:r>
              <a:rPr lang="en-AU">
                <a:solidFill>
                  <a:schemeClr val="tx1"/>
                </a:solidFill>
                <a:latin typeface="Montserrat" pitchFamily="2" charset="77"/>
              </a:rPr>
              <a:t>Use a non-verbal correction.</a:t>
            </a:r>
          </a:p>
          <a:p>
            <a:pPr marL="457200" marR="3400" indent="-457200">
              <a:lnSpc>
                <a:spcPct val="110000"/>
              </a:lnSpc>
              <a:spcBef>
                <a:spcPts val="0"/>
              </a:spcBef>
              <a:spcAft>
                <a:spcPts val="1800"/>
              </a:spcAft>
              <a:buFont typeface="+mj-lt"/>
              <a:buAutoNum type="arabicPeriod"/>
            </a:pPr>
            <a:r>
              <a:rPr lang="en-US">
                <a:solidFill>
                  <a:schemeClr val="tx1"/>
                </a:solidFill>
                <a:latin typeface="Montserrat" pitchFamily="2" charset="77"/>
              </a:rPr>
              <a:t>Use a verbal correction.</a:t>
            </a:r>
          </a:p>
          <a:p>
            <a:pPr marL="457200" marR="3400" indent="-457200">
              <a:lnSpc>
                <a:spcPct val="110000"/>
              </a:lnSpc>
              <a:spcBef>
                <a:spcPts val="0"/>
              </a:spcBef>
              <a:spcAft>
                <a:spcPts val="1800"/>
              </a:spcAft>
              <a:buFont typeface="+mj-lt"/>
              <a:buAutoNum type="arabicPeriod"/>
            </a:pPr>
            <a:r>
              <a:rPr lang="en-AU">
                <a:solidFill>
                  <a:schemeClr val="tx1"/>
                </a:solidFill>
                <a:latin typeface="Montserrat" pitchFamily="2" charset="77"/>
              </a:rPr>
              <a:t>Give a choice.</a:t>
            </a:r>
          </a:p>
          <a:p>
            <a:pPr marL="457200" marR="3400" indent="-457200">
              <a:lnSpc>
                <a:spcPct val="110000"/>
              </a:lnSpc>
              <a:spcBef>
                <a:spcPts val="0"/>
              </a:spcBef>
              <a:spcAft>
                <a:spcPts val="1800"/>
              </a:spcAft>
              <a:buFont typeface="+mj-lt"/>
              <a:buAutoNum type="arabicPeriod"/>
            </a:pPr>
            <a:r>
              <a:rPr lang="en-AU">
                <a:solidFill>
                  <a:schemeClr val="tx1"/>
                </a:solidFill>
                <a:latin typeface="Montserrat" pitchFamily="2" charset="77"/>
              </a:rPr>
              <a:t>Implement the consequence.</a:t>
            </a:r>
          </a:p>
          <a:p>
            <a:pPr marL="457200" marR="3400" indent="-457200">
              <a:lnSpc>
                <a:spcPct val="110000"/>
              </a:lnSpc>
              <a:spcBef>
                <a:spcPts val="0"/>
              </a:spcBef>
              <a:spcAft>
                <a:spcPts val="1800"/>
              </a:spcAft>
              <a:buFont typeface="+mj-lt"/>
              <a:buAutoNum type="arabicPeriod"/>
            </a:pPr>
            <a:r>
              <a:rPr lang="en-US"/>
              <a:t>Seek additional support if required.</a:t>
            </a:r>
            <a:endParaRPr kumimoji="0" lang="en-US" b="0" u="none" strike="noStrike" kern="1200" cap="none" spc="0" normalizeH="0" baseline="0" noProof="0">
              <a:ln>
                <a:noFill/>
              </a:ln>
              <a:solidFill>
                <a:srgbClr val="002F5E"/>
              </a:solidFill>
              <a:effectLst/>
              <a:uLnTx/>
              <a:uFillTx/>
              <a:latin typeface="Montserrat"/>
              <a:ea typeface="+mn-ea"/>
              <a:cs typeface="+mn-cs"/>
            </a:endParaRPr>
          </a:p>
          <a:p>
            <a:pPr marL="457200" marR="3400" indent="-457200">
              <a:lnSpc>
                <a:spcPct val="110000"/>
              </a:lnSpc>
              <a:spcBef>
                <a:spcPts val="0"/>
              </a:spcBef>
              <a:spcAft>
                <a:spcPts val="1800"/>
              </a:spcAft>
              <a:buFont typeface="+mj-lt"/>
              <a:buAutoNum type="arabicPeriod"/>
            </a:pPr>
            <a:endParaRPr lang="en-AU">
              <a:solidFill>
                <a:schemeClr val="tx1"/>
              </a:solidFill>
              <a:latin typeface="Montserrat" pitchFamily="2" charset="77"/>
            </a:endParaRPr>
          </a:p>
        </p:txBody>
      </p:sp>
    </p:spTree>
    <p:extLst>
      <p:ext uri="{BB962C8B-B14F-4D97-AF65-F5344CB8AC3E}">
        <p14:creationId xmlns:p14="http://schemas.microsoft.com/office/powerpoint/2010/main" val="39320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9B904-2CCA-6B8D-8AD6-F7FC8FC7E6F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7C69FC64-6193-77C0-19AC-2583B110B3A4}"/>
              </a:ext>
            </a:extLst>
          </p:cNvPr>
          <p:cNvSpPr>
            <a:spLocks noGrp="1"/>
          </p:cNvSpPr>
          <p:nvPr>
            <p:ph type="title"/>
          </p:nvPr>
        </p:nvSpPr>
        <p:spPr>
          <a:xfrm>
            <a:off x="612255" y="403210"/>
            <a:ext cx="6440478" cy="760567"/>
          </a:xfrm>
        </p:spPr>
        <p:txBody>
          <a:bodyPr>
            <a:noAutofit/>
          </a:bodyPr>
          <a:lstStyle/>
          <a:p>
            <a:r>
              <a:rPr lang="en-US" sz="2400" b="1" spc="0">
                <a:solidFill>
                  <a:srgbClr val="002F5E"/>
                </a:solidFill>
                <a:latin typeface="Montserrat SemiBold" panose="00000700000000000000" pitchFamily="2" charset="0"/>
                <a:cs typeface="Poppins SemiBold"/>
              </a:rPr>
              <a:t>Support for responding to disengaged and disruptive </a:t>
            </a:r>
            <a:r>
              <a:rPr lang="en-US" sz="2400" b="1" spc="0" err="1">
                <a:solidFill>
                  <a:srgbClr val="002F5E"/>
                </a:solidFill>
                <a:latin typeface="Montserrat SemiBold" panose="00000700000000000000" pitchFamily="2" charset="0"/>
                <a:cs typeface="Poppins SemiBold"/>
              </a:rPr>
              <a:t>behaviour</a:t>
            </a:r>
            <a:endParaRPr lang="en-AU" sz="2400"/>
          </a:p>
        </p:txBody>
      </p:sp>
      <p:sp>
        <p:nvSpPr>
          <p:cNvPr id="2" name="TextBox 1">
            <a:extLst>
              <a:ext uri="{FF2B5EF4-FFF2-40B4-BE49-F238E27FC236}">
                <a16:creationId xmlns:a16="http://schemas.microsoft.com/office/drawing/2014/main" id="{296DFD35-21AB-EB7A-7681-43138ADA36B4}"/>
              </a:ext>
            </a:extLst>
          </p:cNvPr>
          <p:cNvSpPr txBox="1"/>
          <p:nvPr/>
        </p:nvSpPr>
        <p:spPr>
          <a:xfrm>
            <a:off x="639049" y="1764259"/>
            <a:ext cx="6070904" cy="4708981"/>
          </a:xfrm>
          <a:prstGeom prst="rect">
            <a:avLst/>
          </a:prstGeom>
          <a:noFill/>
        </p:spPr>
        <p:txBody>
          <a:bodyPr wrap="square" lIns="91440" tIns="45720" rIns="91440" bIns="45720" anchor="t">
            <a:spAutoFit/>
          </a:bodyPr>
          <a:lstStyle/>
          <a:p>
            <a:pPr marL="285750" indent="-285750">
              <a:spcAft>
                <a:spcPts val="1200"/>
              </a:spcAft>
              <a:buFont typeface="Arial" panose="020B0604020202020204" pitchFamily="34" charset="0"/>
              <a:buChar char="•"/>
            </a:pPr>
            <a:r>
              <a:rPr lang="en-US" sz="2000">
                <a:latin typeface="Montserrat"/>
              </a:rPr>
              <a:t>Specific school policies and procedures for staff, students and families relating to responding to disengaged and disruptive </a:t>
            </a:r>
            <a:r>
              <a:rPr lang="en-US" sz="2000" err="1">
                <a:latin typeface="Montserrat"/>
              </a:rPr>
              <a:t>behaviour</a:t>
            </a:r>
            <a:endParaRPr lang="en-US" sz="2000">
              <a:latin typeface="Montserrat"/>
            </a:endParaRPr>
          </a:p>
          <a:p>
            <a:pPr marL="285750" indent="-285750">
              <a:spcAft>
                <a:spcPts val="1200"/>
              </a:spcAft>
              <a:buFont typeface="Arial" panose="020B0604020202020204" pitchFamily="34" charset="0"/>
              <a:buChar char="•"/>
            </a:pPr>
            <a:r>
              <a:rPr lang="en-US" sz="2000">
                <a:latin typeface="Montserrat"/>
              </a:rPr>
              <a:t>Professional development opportunities</a:t>
            </a:r>
          </a:p>
          <a:p>
            <a:pPr marL="285750" indent="-285750">
              <a:spcAft>
                <a:spcPts val="1200"/>
              </a:spcAft>
              <a:buFont typeface="Arial" panose="020B0604020202020204" pitchFamily="34" charset="0"/>
              <a:buChar char="•"/>
            </a:pPr>
            <a:r>
              <a:rPr lang="en-US" sz="2000" b="0">
                <a:effectLst/>
                <a:latin typeface="Montserrat"/>
              </a:rPr>
              <a:t>Staff who can support with this</a:t>
            </a:r>
          </a:p>
          <a:p>
            <a:pPr marL="285750" indent="-285750">
              <a:spcAft>
                <a:spcPts val="1200"/>
              </a:spcAft>
              <a:buFont typeface="Arial" panose="020B0604020202020204" pitchFamily="34" charset="0"/>
              <a:buChar char="•"/>
            </a:pPr>
            <a:r>
              <a:rPr lang="en-US" sz="2000">
                <a:latin typeface="Montserrat"/>
              </a:rPr>
              <a:t>Mentor/coach/buddy teacher</a:t>
            </a:r>
          </a:p>
          <a:p>
            <a:pPr marL="285750" indent="-285750">
              <a:spcAft>
                <a:spcPts val="1200"/>
              </a:spcAft>
              <a:buFont typeface="Arial" panose="020B0604020202020204" pitchFamily="34" charset="0"/>
              <a:buChar char="•"/>
            </a:pPr>
            <a:r>
              <a:rPr lang="en-US" sz="2000">
                <a:latin typeface="Montserrat"/>
              </a:rPr>
              <a:t>School resources and tools</a:t>
            </a:r>
          </a:p>
          <a:p>
            <a:pPr marL="285750" indent="-285750">
              <a:spcAft>
                <a:spcPts val="1200"/>
              </a:spcAft>
              <a:buFont typeface="Arial" panose="020B0604020202020204" pitchFamily="34" charset="0"/>
              <a:buChar char="•"/>
            </a:pPr>
            <a:r>
              <a:rPr lang="en-US" sz="2000">
                <a:latin typeface="Montserrat"/>
              </a:rPr>
              <a:t>AERO’s classroom management resources</a:t>
            </a:r>
          </a:p>
          <a:p>
            <a:pPr marL="285750" indent="-285750">
              <a:spcAft>
                <a:spcPts val="1200"/>
              </a:spcAft>
              <a:buFont typeface="Arial" panose="020B0604020202020204" pitchFamily="34" charset="0"/>
              <a:buChar char="•"/>
            </a:pPr>
            <a:r>
              <a:rPr lang="en-US" sz="2000">
                <a:latin typeface="Montserrat"/>
              </a:rPr>
              <a:t>Process for responding to more persistent and serious disengaged and disruptive </a:t>
            </a:r>
            <a:r>
              <a:rPr lang="en-AU" sz="2000">
                <a:latin typeface="Montserrat"/>
              </a:rPr>
              <a:t>behaviour</a:t>
            </a:r>
            <a:endParaRPr lang="en-AU" sz="2000">
              <a:latin typeface="Montserrat" panose="00000500000000000000" pitchFamily="2" charset="0"/>
            </a:endParaRPr>
          </a:p>
        </p:txBody>
      </p:sp>
      <p:sp>
        <p:nvSpPr>
          <p:cNvPr id="4" name="Rectangle 3">
            <a:extLst>
              <a:ext uri="{FF2B5EF4-FFF2-40B4-BE49-F238E27FC236}">
                <a16:creationId xmlns:a16="http://schemas.microsoft.com/office/drawing/2014/main" id="{652B0905-D0D4-0A97-3C6F-9F80D591A590}"/>
              </a:ext>
              <a:ext uri="{C183D7F6-B498-43B3-948B-1728B52AA6E4}">
                <adec:decorative xmlns:adec="http://schemas.microsoft.com/office/drawing/2017/decorative" val="1"/>
              </a:ext>
            </a:extLst>
          </p:cNvPr>
          <p:cNvSpPr/>
          <p:nvPr/>
        </p:nvSpPr>
        <p:spPr>
          <a:xfrm>
            <a:off x="7398327" y="0"/>
            <a:ext cx="4793673" cy="685800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Thumbnail cover of AERO's Foundational Classroom Management Resources Handbook.">
            <a:extLst>
              <a:ext uri="{FF2B5EF4-FFF2-40B4-BE49-F238E27FC236}">
                <a16:creationId xmlns:a16="http://schemas.microsoft.com/office/drawing/2014/main" id="{6AF5BEC5-BA25-789B-1D55-4295A0428D17}"/>
              </a:ext>
              <a:ext uri="{C183D7F6-B498-43B3-948B-1728B52AA6E4}">
                <adec:decorative xmlns:adec="http://schemas.microsoft.com/office/drawing/2017/decorative" val="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2000"/>
                    </a14:imgEffect>
                  </a14:imgLayer>
                </a14:imgProps>
              </a:ext>
            </a:extLst>
          </a:blip>
          <a:stretch>
            <a:fillRect/>
          </a:stretch>
        </p:blipFill>
        <p:spPr>
          <a:xfrm>
            <a:off x="8065778" y="918189"/>
            <a:ext cx="3560014" cy="502162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0394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305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6CD77B-5446-74EB-7A5C-14E74845C491}"/>
              </a:ext>
              <a:ext uri="{C183D7F6-B498-43B3-948B-1728B52AA6E4}">
                <adec:decorative xmlns:adec="http://schemas.microsoft.com/office/drawing/2017/decorative" val="1"/>
              </a:ext>
            </a:extLst>
          </p:cNvPr>
          <p:cNvPicPr>
            <a:picLocks noChangeAspect="1"/>
          </p:cNvPicPr>
          <p:nvPr/>
        </p:nvPicPr>
        <p:blipFill rotWithShape="1">
          <a:blip r:embed="rId3"/>
          <a:srcRect t="19163" r="38091" b="19163"/>
          <a:stretch/>
        </p:blipFill>
        <p:spPr>
          <a:xfrm>
            <a:off x="5307723" y="0"/>
            <a:ext cx="6884277" cy="6858000"/>
          </a:xfrm>
          <a:prstGeom prst="rect">
            <a:avLst/>
          </a:prstGeom>
        </p:spPr>
      </p:pic>
      <p:sp>
        <p:nvSpPr>
          <p:cNvPr id="6" name="Title 1">
            <a:extLst>
              <a:ext uri="{FF2B5EF4-FFF2-40B4-BE49-F238E27FC236}">
                <a16:creationId xmlns:a16="http://schemas.microsoft.com/office/drawing/2014/main" id="{5BE907ED-BC1A-88F6-5E18-46377FBE6961}"/>
              </a:ext>
            </a:extLst>
          </p:cNvPr>
          <p:cNvSpPr txBox="1">
            <a:spLocks noGrp="1"/>
          </p:cNvSpPr>
          <p:nvPr>
            <p:ph type="title" idx="4294967295"/>
          </p:nvPr>
        </p:nvSpPr>
        <p:spPr>
          <a:xfrm>
            <a:off x="767408" y="3125442"/>
            <a:ext cx="3917281" cy="60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Montserrat SemiBold" panose="00000700000000000000" pitchFamily="2" charset="0"/>
                <a:ea typeface="Montserrat" charset="0"/>
                <a:cs typeface="Montserrat" charset="0"/>
              </a:rPr>
              <a:t>Questions</a:t>
            </a:r>
          </a:p>
        </p:txBody>
      </p:sp>
      <p:pic>
        <p:nvPicPr>
          <p:cNvPr id="8" name="Graphic 7">
            <a:extLst>
              <a:ext uri="{FF2B5EF4-FFF2-40B4-BE49-F238E27FC236}">
                <a16:creationId xmlns:a16="http://schemas.microsoft.com/office/drawing/2014/main" id="{BF240558-4544-F39C-BAF7-79CD63BF5DC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1561" y="1908516"/>
            <a:ext cx="3670133" cy="3040967"/>
          </a:xfrm>
          <a:prstGeom prst="rect">
            <a:avLst/>
          </a:prstGeom>
        </p:spPr>
      </p:pic>
    </p:spTree>
    <p:extLst>
      <p:ext uri="{BB962C8B-B14F-4D97-AF65-F5344CB8AC3E}">
        <p14:creationId xmlns:p14="http://schemas.microsoft.com/office/powerpoint/2010/main" val="1427408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4DA5011-4D2D-5A27-15FF-AB75702E6D24}"/>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Our whole-school approach</a:t>
            </a:r>
            <a:endParaRPr lang="en-AU"/>
          </a:p>
        </p:txBody>
      </p:sp>
      <p:sp>
        <p:nvSpPr>
          <p:cNvPr id="19" name="Rectangle 18">
            <a:extLst>
              <a:ext uri="{FF2B5EF4-FFF2-40B4-BE49-F238E27FC236}">
                <a16:creationId xmlns:a16="http://schemas.microsoft.com/office/drawing/2014/main" id="{FC46F214-6077-3753-572D-F7E668C90576}"/>
              </a:ext>
              <a:ext uri="{C183D7F6-B498-43B3-948B-1728B52AA6E4}">
                <adec:decorative xmlns:adec="http://schemas.microsoft.com/office/drawing/2017/decorative" val="1"/>
              </a:ext>
            </a:extLst>
          </p:cNvPr>
          <p:cNvSpPr>
            <a:spLocks/>
          </p:cNvSpPr>
          <p:nvPr/>
        </p:nvSpPr>
        <p:spPr>
          <a:xfrm>
            <a:off x="747717" y="1898074"/>
            <a:ext cx="10701336" cy="4696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F3D93E7-CA4A-42BA-BA47-9726D44DA170}"/>
              </a:ext>
              <a:ext uri="{C183D7F6-B498-43B3-948B-1728B52AA6E4}">
                <adec:decorative xmlns:adec="http://schemas.microsoft.com/office/drawing/2017/decorative" val="0"/>
              </a:ext>
            </a:extLst>
          </p:cNvPr>
          <p:cNvSpPr/>
          <p:nvPr/>
        </p:nvSpPr>
        <p:spPr>
          <a:xfrm>
            <a:off x="1091480" y="2154141"/>
            <a:ext cx="875875" cy="875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300">
                <a:latin typeface="Montserrat" pitchFamily="2" charset="77"/>
                <a:ea typeface="Lato Bold" panose="020F0502020204030203" pitchFamily="34" charset="0"/>
                <a:cs typeface="Lato Bold" panose="020F0502020204030203" pitchFamily="34" charset="0"/>
              </a:rPr>
              <a:t>01</a:t>
            </a:r>
            <a:endParaRPr lang="en-US" sz="2000" spc="300">
              <a:latin typeface="Montserrat" pitchFamily="2" charset="77"/>
              <a:ea typeface="Lato Bold" panose="020F0502020204030203" pitchFamily="34" charset="0"/>
              <a:cs typeface="Lato Bold" panose="020F0502020204030203" pitchFamily="34" charset="0"/>
            </a:endParaRPr>
          </a:p>
        </p:txBody>
      </p:sp>
      <p:sp>
        <p:nvSpPr>
          <p:cNvPr id="7" name="TextBox 6">
            <a:extLst>
              <a:ext uri="{FF2B5EF4-FFF2-40B4-BE49-F238E27FC236}">
                <a16:creationId xmlns:a16="http://schemas.microsoft.com/office/drawing/2014/main" id="{916A50FB-634C-307C-E923-0F8127672B90}"/>
              </a:ext>
            </a:extLst>
          </p:cNvPr>
          <p:cNvSpPr txBox="1"/>
          <p:nvPr/>
        </p:nvSpPr>
        <p:spPr>
          <a:xfrm>
            <a:off x="2107190" y="2283704"/>
            <a:ext cx="6357681" cy="501932"/>
          </a:xfrm>
          <a:prstGeom prst="rect">
            <a:avLst/>
          </a:prstGeom>
          <a:noFill/>
        </p:spPr>
        <p:txBody>
          <a:bodyPr wrap="square">
            <a:spAutoFit/>
          </a:bodyPr>
          <a:lstStyle/>
          <a:p>
            <a:pPr>
              <a:lnSpc>
                <a:spcPct val="150000"/>
              </a:lnSpc>
              <a:spcAft>
                <a:spcPts val="3000"/>
              </a:spcAft>
              <a:defRPr/>
            </a:pPr>
            <a:r>
              <a:rPr lang="en-US" sz="2000">
                <a:solidFill>
                  <a:schemeClr val="accent6"/>
                </a:solidFill>
                <a:latin typeface="Montserrat Medium" panose="00000600000000000000" pitchFamily="2" charset="0"/>
              </a:rPr>
              <a:t>Our vision, mission and values</a:t>
            </a:r>
          </a:p>
        </p:txBody>
      </p:sp>
      <p:sp>
        <p:nvSpPr>
          <p:cNvPr id="59" name="Oval 58">
            <a:extLst>
              <a:ext uri="{FF2B5EF4-FFF2-40B4-BE49-F238E27FC236}">
                <a16:creationId xmlns:a16="http://schemas.microsoft.com/office/drawing/2014/main" id="{4D1EA052-07C1-4AEC-81A1-EBE9228E7106}"/>
              </a:ext>
              <a:ext uri="{C183D7F6-B498-43B3-948B-1728B52AA6E4}">
                <adec:decorative xmlns:adec="http://schemas.microsoft.com/office/drawing/2017/decorative" val="0"/>
              </a:ext>
            </a:extLst>
          </p:cNvPr>
          <p:cNvSpPr/>
          <p:nvPr/>
        </p:nvSpPr>
        <p:spPr>
          <a:xfrm>
            <a:off x="1091480" y="3265282"/>
            <a:ext cx="875875" cy="875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110">
                <a:solidFill>
                  <a:schemeClr val="bg1"/>
                </a:solidFill>
                <a:latin typeface="Montserrat" pitchFamily="2" charset="77"/>
                <a:ea typeface="Lato Bold" panose="020F0502020204030203" pitchFamily="34" charset="0"/>
                <a:cs typeface="Lato Bold" panose="020F0502020204030203" pitchFamily="34" charset="0"/>
              </a:rPr>
              <a:t>02</a:t>
            </a:r>
            <a:endParaRPr lang="en-US" sz="2000" spc="110">
              <a:solidFill>
                <a:schemeClr val="bg1"/>
              </a:solidFill>
              <a:latin typeface="Montserrat" pitchFamily="2" charset="77"/>
              <a:ea typeface="Lato Bold" panose="020F0502020204030203" pitchFamily="34" charset="0"/>
              <a:cs typeface="Lato Bold" panose="020F0502020204030203" pitchFamily="34" charset="0"/>
            </a:endParaRPr>
          </a:p>
        </p:txBody>
      </p:sp>
      <p:sp>
        <p:nvSpPr>
          <p:cNvPr id="9" name="TextBox 8">
            <a:extLst>
              <a:ext uri="{FF2B5EF4-FFF2-40B4-BE49-F238E27FC236}">
                <a16:creationId xmlns:a16="http://schemas.microsoft.com/office/drawing/2014/main" id="{EBFF6ECD-18D8-769F-D845-D69445C98E14}"/>
              </a:ext>
            </a:extLst>
          </p:cNvPr>
          <p:cNvSpPr txBox="1"/>
          <p:nvPr/>
        </p:nvSpPr>
        <p:spPr>
          <a:xfrm>
            <a:off x="2107190" y="3409922"/>
            <a:ext cx="8739579" cy="501932"/>
          </a:xfrm>
          <a:prstGeom prst="rect">
            <a:avLst/>
          </a:prstGeom>
          <a:noFill/>
        </p:spPr>
        <p:txBody>
          <a:bodyPr wrap="square">
            <a:spAutoFit/>
          </a:bodyPr>
          <a:lstStyle>
            <a:defPPr>
              <a:defRPr lang="en-US"/>
            </a:defPPr>
            <a:lvl1pPr>
              <a:lnSpc>
                <a:spcPct val="150000"/>
              </a:lnSpc>
              <a:spcAft>
                <a:spcPts val="3000"/>
              </a:spcAft>
              <a:defRPr>
                <a:solidFill>
                  <a:schemeClr val="accent4"/>
                </a:solidFill>
              </a:defRPr>
            </a:lvl1pPr>
          </a:lstStyle>
          <a:p>
            <a:pPr>
              <a:defRPr/>
            </a:pPr>
            <a:r>
              <a:rPr lang="en-US" sz="2000">
                <a:solidFill>
                  <a:schemeClr val="accent6"/>
                </a:solidFill>
                <a:latin typeface="Montserrat Medium" panose="00000600000000000000" pitchFamily="2" charset="0"/>
              </a:rPr>
              <a:t>Our positive relationships with students and families</a:t>
            </a:r>
          </a:p>
        </p:txBody>
      </p:sp>
      <p:sp>
        <p:nvSpPr>
          <p:cNvPr id="56" name="Oval 55">
            <a:extLst>
              <a:ext uri="{FF2B5EF4-FFF2-40B4-BE49-F238E27FC236}">
                <a16:creationId xmlns:a16="http://schemas.microsoft.com/office/drawing/2014/main" id="{0C97E0B1-681C-4D61-8874-EE04AC6EC238}"/>
              </a:ext>
              <a:ext uri="{C183D7F6-B498-43B3-948B-1728B52AA6E4}">
                <adec:decorative xmlns:adec="http://schemas.microsoft.com/office/drawing/2017/decorative" val="0"/>
              </a:ext>
            </a:extLst>
          </p:cNvPr>
          <p:cNvSpPr/>
          <p:nvPr/>
        </p:nvSpPr>
        <p:spPr>
          <a:xfrm>
            <a:off x="1091480" y="4376423"/>
            <a:ext cx="875875" cy="875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110">
                <a:solidFill>
                  <a:schemeClr val="bg1"/>
                </a:solidFill>
                <a:latin typeface="Montserrat" pitchFamily="2" charset="77"/>
                <a:ea typeface="Lato Bold" panose="020F0502020204030203" pitchFamily="34" charset="0"/>
                <a:cs typeface="Lato Bold" panose="020F0502020204030203" pitchFamily="34" charset="0"/>
              </a:rPr>
              <a:t>03</a:t>
            </a:r>
            <a:endParaRPr lang="en-US" sz="2000" spc="110">
              <a:solidFill>
                <a:schemeClr val="bg1"/>
              </a:solidFill>
              <a:latin typeface="Montserrat" pitchFamily="2" charset="77"/>
              <a:ea typeface="Lato Bold" panose="020F0502020204030203" pitchFamily="34" charset="0"/>
              <a:cs typeface="Lato Bold" panose="020F0502020204030203" pitchFamily="34" charset="0"/>
            </a:endParaRPr>
          </a:p>
        </p:txBody>
      </p:sp>
      <p:sp>
        <p:nvSpPr>
          <p:cNvPr id="8" name="TextBox 7">
            <a:extLst>
              <a:ext uri="{FF2B5EF4-FFF2-40B4-BE49-F238E27FC236}">
                <a16:creationId xmlns:a16="http://schemas.microsoft.com/office/drawing/2014/main" id="{FDC37D12-C72D-C4AB-88E4-90567690BF1B}"/>
              </a:ext>
            </a:extLst>
          </p:cNvPr>
          <p:cNvSpPr txBox="1"/>
          <p:nvPr/>
        </p:nvSpPr>
        <p:spPr>
          <a:xfrm>
            <a:off x="2107190" y="4512990"/>
            <a:ext cx="8030200" cy="501932"/>
          </a:xfrm>
          <a:prstGeom prst="rect">
            <a:avLst/>
          </a:prstGeom>
          <a:noFill/>
        </p:spPr>
        <p:txBody>
          <a:bodyPr wrap="square">
            <a:spAutoFit/>
          </a:bodyPr>
          <a:lstStyle>
            <a:defPPr>
              <a:defRPr lang="en-US"/>
            </a:defPPr>
            <a:lvl1pPr>
              <a:lnSpc>
                <a:spcPct val="150000"/>
              </a:lnSpc>
              <a:spcAft>
                <a:spcPts val="3000"/>
              </a:spcAft>
              <a:defRPr>
                <a:solidFill>
                  <a:schemeClr val="accent4"/>
                </a:solidFill>
              </a:defRPr>
            </a:lvl1pPr>
          </a:lstStyle>
          <a:p>
            <a:pPr>
              <a:lnSpc>
                <a:spcPct val="150000"/>
              </a:lnSpc>
              <a:spcAft>
                <a:spcPts val="3000"/>
              </a:spcAft>
              <a:defRPr/>
            </a:pPr>
            <a:r>
              <a:rPr lang="en-US" sz="2000">
                <a:solidFill>
                  <a:schemeClr val="accent6"/>
                </a:solidFill>
                <a:latin typeface="Montserrat Medium" panose="00000600000000000000" pitchFamily="2" charset="0"/>
              </a:rPr>
              <a:t>Our high expectations, routines and rules</a:t>
            </a:r>
          </a:p>
        </p:txBody>
      </p:sp>
      <p:sp>
        <p:nvSpPr>
          <p:cNvPr id="51" name="Oval 50">
            <a:extLst>
              <a:ext uri="{FF2B5EF4-FFF2-40B4-BE49-F238E27FC236}">
                <a16:creationId xmlns:a16="http://schemas.microsoft.com/office/drawing/2014/main" id="{8AA643EE-8906-42E3-816E-07B6A5BA80B9}"/>
              </a:ext>
              <a:ext uri="{C183D7F6-B498-43B3-948B-1728B52AA6E4}">
                <adec:decorative xmlns:adec="http://schemas.microsoft.com/office/drawing/2017/decorative" val="0"/>
              </a:ext>
            </a:extLst>
          </p:cNvPr>
          <p:cNvSpPr/>
          <p:nvPr/>
        </p:nvSpPr>
        <p:spPr>
          <a:xfrm>
            <a:off x="1091480" y="5487564"/>
            <a:ext cx="875875" cy="8758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spc="110">
                <a:solidFill>
                  <a:schemeClr val="bg1"/>
                </a:solidFill>
                <a:latin typeface="Montserrat" pitchFamily="2" charset="77"/>
                <a:ea typeface="Lato Bold" panose="020F0502020204030203" pitchFamily="34" charset="0"/>
                <a:cs typeface="Lato Bold" panose="020F0502020204030203" pitchFamily="34" charset="0"/>
              </a:rPr>
              <a:t>04</a:t>
            </a:r>
            <a:endParaRPr lang="en-US" sz="2000" spc="110">
              <a:solidFill>
                <a:schemeClr val="bg1"/>
              </a:solidFill>
              <a:latin typeface="Montserrat" pitchFamily="2" charset="77"/>
              <a:ea typeface="Lato Bold" panose="020F0502020204030203" pitchFamily="34" charset="0"/>
              <a:cs typeface="Lato Bold" panose="020F0502020204030203" pitchFamily="34" charset="0"/>
            </a:endParaRPr>
          </a:p>
        </p:txBody>
      </p:sp>
      <p:sp>
        <p:nvSpPr>
          <p:cNvPr id="10" name="TextBox 9">
            <a:extLst>
              <a:ext uri="{FF2B5EF4-FFF2-40B4-BE49-F238E27FC236}">
                <a16:creationId xmlns:a16="http://schemas.microsoft.com/office/drawing/2014/main" id="{C6128E58-C81F-219C-5F4D-F106F62AF84F}"/>
              </a:ext>
            </a:extLst>
          </p:cNvPr>
          <p:cNvSpPr txBox="1"/>
          <p:nvPr/>
        </p:nvSpPr>
        <p:spPr>
          <a:xfrm>
            <a:off x="2107189" y="5627633"/>
            <a:ext cx="8214457" cy="501932"/>
          </a:xfrm>
          <a:prstGeom prst="rect">
            <a:avLst/>
          </a:prstGeom>
          <a:noFill/>
        </p:spPr>
        <p:txBody>
          <a:bodyPr wrap="square">
            <a:spAutoFit/>
          </a:bodyPr>
          <a:lstStyle>
            <a:defPPr>
              <a:defRPr lang="en-US"/>
            </a:defPPr>
            <a:lvl1pPr>
              <a:lnSpc>
                <a:spcPct val="150000"/>
              </a:lnSpc>
              <a:spcAft>
                <a:spcPts val="3000"/>
              </a:spcAft>
              <a:defRPr>
                <a:solidFill>
                  <a:schemeClr val="accent4"/>
                </a:solidFill>
              </a:defRPr>
            </a:lvl1pPr>
          </a:lstStyle>
          <a:p>
            <a:r>
              <a:rPr lang="en-US" sz="2000">
                <a:solidFill>
                  <a:schemeClr val="accent6"/>
                </a:solidFill>
                <a:latin typeface="Montserrat Medium" panose="00000600000000000000" pitchFamily="2" charset="0"/>
              </a:rPr>
              <a:t>How we respond to disengaged and disruptive behaviour</a:t>
            </a:r>
          </a:p>
        </p:txBody>
      </p:sp>
    </p:spTree>
    <p:extLst>
      <p:ext uri="{BB962C8B-B14F-4D97-AF65-F5344CB8AC3E}">
        <p14:creationId xmlns:p14="http://schemas.microsoft.com/office/powerpoint/2010/main" val="408504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38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3F2CD77-24CC-E786-7ADD-3FEFF1EC7E8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0187" y="998530"/>
            <a:ext cx="1571625" cy="660083"/>
          </a:xfrm>
          <a:prstGeom prst="rect">
            <a:avLst/>
          </a:prstGeom>
        </p:spPr>
      </p:pic>
      <p:sp>
        <p:nvSpPr>
          <p:cNvPr id="11" name="Rectangle 10">
            <a:extLst>
              <a:ext uri="{FF2B5EF4-FFF2-40B4-BE49-F238E27FC236}">
                <a16:creationId xmlns:a16="http://schemas.microsoft.com/office/drawing/2014/main" id="{8B8E892D-2488-04F8-F0F8-6EAD80445ECF}"/>
              </a:ext>
            </a:extLst>
          </p:cNvPr>
          <p:cNvSpPr/>
          <p:nvPr/>
        </p:nvSpPr>
        <p:spPr>
          <a:xfrm>
            <a:off x="1939410" y="2445342"/>
            <a:ext cx="8313180" cy="26371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u="none" strike="noStrike" kern="1200" cap="none" spc="0" normalizeH="0" baseline="0" noProof="0">
                <a:ln>
                  <a:noFill/>
                </a:ln>
                <a:solidFill>
                  <a:srgbClr val="FFFFFF"/>
                </a:solidFill>
                <a:effectLst/>
                <a:uLnTx/>
                <a:uFillTx/>
                <a:latin typeface="Montserrat Medium" pitchFamily="2" charset="77"/>
                <a:ea typeface="Lato Bold"/>
                <a:cs typeface="Lato Bold"/>
              </a:rPr>
              <a:t>The Australian Education Research </a:t>
            </a:r>
            <a:r>
              <a:rPr kumimoji="0" lang="en-US" sz="2800" u="none" strike="noStrike" kern="1200" cap="none" spc="0" normalizeH="0" baseline="0" noProof="0" err="1">
                <a:ln>
                  <a:noFill/>
                </a:ln>
                <a:solidFill>
                  <a:srgbClr val="FFFFFF"/>
                </a:solidFill>
                <a:effectLst/>
                <a:uLnTx/>
                <a:uFillTx/>
                <a:latin typeface="Montserrat Medium" pitchFamily="2" charset="77"/>
                <a:ea typeface="Lato Bold"/>
                <a:cs typeface="Lato Bold"/>
              </a:rPr>
              <a:t>Organisation</a:t>
            </a:r>
            <a:r>
              <a:rPr kumimoji="0" lang="en-US" sz="2800" u="none" strike="noStrike" kern="1200" cap="none" spc="0" normalizeH="0" baseline="0" noProof="0">
                <a:ln>
                  <a:noFill/>
                </a:ln>
                <a:solidFill>
                  <a:srgbClr val="FFFFFF"/>
                </a:solidFill>
                <a:effectLst/>
                <a:uLnTx/>
                <a:uFillTx/>
                <a:latin typeface="Montserrat Medium" pitchFamily="2" charset="77"/>
                <a:ea typeface="Lato Bold"/>
                <a:cs typeface="Lato Bold"/>
              </a:rPr>
              <a:t> (AERO) is Australia’s independent education evidence body, established and funded by Commonwealth, state and territory governments.</a:t>
            </a:r>
            <a:endParaRPr lang="en-AU" sz="2800" u="none" strike="noStrike" kern="1200" cap="none" spc="0" normalizeH="0" baseline="0" noProof="0">
              <a:ln>
                <a:noFill/>
              </a:ln>
              <a:solidFill>
                <a:srgbClr val="FFFFFF"/>
              </a:solidFill>
              <a:effectLst/>
              <a:uLnTx/>
              <a:uFillTx/>
              <a:latin typeface="Montserrat Medium" pitchFamily="2" charset="77"/>
              <a:ea typeface="Lato Bold"/>
              <a:cs typeface="Lato Bold"/>
            </a:endParaRPr>
          </a:p>
        </p:txBody>
      </p:sp>
    </p:spTree>
    <p:extLst>
      <p:ext uri="{BB962C8B-B14F-4D97-AF65-F5344CB8AC3E}">
        <p14:creationId xmlns:p14="http://schemas.microsoft.com/office/powerpoint/2010/main" val="673125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BB4F-5241-3630-B457-0A9718C828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2DAE8B-9D46-C437-2152-7A02B5B21118}"/>
              </a:ext>
            </a:extLst>
          </p:cNvPr>
          <p:cNvSpPr>
            <a:spLocks noGrp="1"/>
          </p:cNvSpPr>
          <p:nvPr>
            <p:ph type="title"/>
          </p:nvPr>
        </p:nvSpPr>
        <p:spPr/>
        <p:txBody>
          <a:bodyPr>
            <a:normAutofit/>
          </a:bodyPr>
          <a:lstStyle/>
          <a:p>
            <a:r>
              <a:rPr lang="en-US" b="1" spc="0">
                <a:solidFill>
                  <a:srgbClr val="002F5E"/>
                </a:solidFill>
                <a:latin typeface="Montserrat SemiBold"/>
                <a:ea typeface="PT Sans" panose="020B0503020203020204" pitchFamily="34" charset="0"/>
                <a:cs typeface="Poppins SemiBold"/>
              </a:rPr>
              <a:t>Our support</a:t>
            </a:r>
            <a:r>
              <a:rPr kumimoji="0" lang="en-US" b="1" i="0" u="none" strike="noStrike" kern="1800" cap="none" spc="0" normalizeH="0" baseline="0" noProof="0">
                <a:ln>
                  <a:noFill/>
                </a:ln>
                <a:solidFill>
                  <a:srgbClr val="002F5E"/>
                </a:solidFill>
                <a:effectLst/>
                <a:uLnTx/>
                <a:uFillTx/>
                <a:latin typeface="Montserrat SemiBold"/>
                <a:ea typeface="PT Sans" panose="020B0503020203020204" pitchFamily="34" charset="0"/>
                <a:cs typeface="Poppins SemiBold"/>
              </a:rPr>
              <a:t> for you</a:t>
            </a:r>
            <a:endParaRPr lang="en-AU">
              <a:latin typeface="Montserrat SemiBold"/>
            </a:endParaRPr>
          </a:p>
        </p:txBody>
      </p:sp>
      <p:sp>
        <p:nvSpPr>
          <p:cNvPr id="5" name="TextBox 4">
            <a:extLst>
              <a:ext uri="{FF2B5EF4-FFF2-40B4-BE49-F238E27FC236}">
                <a16:creationId xmlns:a16="http://schemas.microsoft.com/office/drawing/2014/main" id="{91885CBB-7452-CC7C-9B3D-140126247E72}"/>
              </a:ext>
            </a:extLst>
          </p:cNvPr>
          <p:cNvSpPr txBox="1"/>
          <p:nvPr/>
        </p:nvSpPr>
        <p:spPr>
          <a:xfrm>
            <a:off x="622504" y="1782182"/>
            <a:ext cx="10703222" cy="4534177"/>
          </a:xfrm>
          <a:prstGeom prst="rect">
            <a:avLst/>
          </a:prstGeom>
          <a:noFill/>
        </p:spPr>
        <p:txBody>
          <a:bodyPr wrap="square" lIns="91440" tIns="45720" rIns="91440" bIns="45720" numCol="2" spcCol="720000" anchor="t">
            <a:noAutofit/>
          </a:bodyPr>
          <a:lstStyle/>
          <a:p>
            <a:pPr>
              <a:spcAft>
                <a:spcPts val="1200"/>
              </a:spcAft>
            </a:pPr>
            <a:r>
              <a:rPr lang="en-US" sz="2000">
                <a:latin typeface="Montserrat"/>
              </a:rPr>
              <a:t>[Copy slide 11 content here.]</a:t>
            </a:r>
          </a:p>
        </p:txBody>
      </p:sp>
    </p:spTree>
    <p:extLst>
      <p:ext uri="{BB962C8B-B14F-4D97-AF65-F5344CB8AC3E}">
        <p14:creationId xmlns:p14="http://schemas.microsoft.com/office/powerpoint/2010/main" val="2554639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50559C-B320-213D-E641-D18D3C0476BB}"/>
              </a:ext>
            </a:extLst>
          </p:cNvPr>
          <p:cNvSpPr>
            <a:spLocks noGrp="1"/>
          </p:cNvSpPr>
          <p:nvPr>
            <p:ph type="title"/>
          </p:nvPr>
        </p:nvSpPr>
        <p:spPr/>
        <p:txBody>
          <a:bodyPr>
            <a:normAutofit/>
          </a:bodyPr>
          <a:lstStyle/>
          <a:p>
            <a:r>
              <a:rPr kumimoji="0" lang="en-US" sz="2800"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References</a:t>
            </a:r>
            <a:endParaRPr lang="en-AU"/>
          </a:p>
        </p:txBody>
      </p:sp>
      <p:sp>
        <p:nvSpPr>
          <p:cNvPr id="5" name="TextBox 6">
            <a:extLst>
              <a:ext uri="{FF2B5EF4-FFF2-40B4-BE49-F238E27FC236}">
                <a16:creationId xmlns:a16="http://schemas.microsoft.com/office/drawing/2014/main" id="{A9BB2839-D3AA-5A36-94C7-380DAD3E4D6C}"/>
              </a:ext>
            </a:extLst>
          </p:cNvPr>
          <p:cNvSpPr txBox="1"/>
          <p:nvPr/>
        </p:nvSpPr>
        <p:spPr>
          <a:xfrm>
            <a:off x="634079" y="1782025"/>
            <a:ext cx="10595697" cy="47268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1800"/>
              </a:spcAft>
            </a:pPr>
            <a:r>
              <a:rPr lang="en-US">
                <a:solidFill>
                  <a:srgbClr val="002F5E"/>
                </a:solidFill>
                <a:ea typeface="+mn-lt"/>
                <a:cs typeface="+mn-lt"/>
              </a:rPr>
              <a:t>Evidence for Learning. (2023). </a:t>
            </a:r>
            <a:r>
              <a:rPr lang="en-US" i="1">
                <a:solidFill>
                  <a:srgbClr val="002F5E"/>
                </a:solidFill>
                <a:ea typeface="+mn-lt"/>
                <a:cs typeface="+mn-lt"/>
              </a:rPr>
              <a:t>Effective </a:t>
            </a:r>
            <a:r>
              <a:rPr lang="en-US" i="1" err="1">
                <a:solidFill>
                  <a:srgbClr val="002F5E"/>
                </a:solidFill>
                <a:ea typeface="+mn-lt"/>
                <a:cs typeface="+mn-lt"/>
              </a:rPr>
              <a:t>behaviour</a:t>
            </a:r>
            <a:r>
              <a:rPr lang="en-US" i="1">
                <a:solidFill>
                  <a:srgbClr val="002F5E"/>
                </a:solidFill>
                <a:ea typeface="+mn-lt"/>
                <a:cs typeface="+mn-lt"/>
              </a:rPr>
              <a:t> supports in schools: Guidance report</a:t>
            </a:r>
            <a:r>
              <a:rPr lang="en-US">
                <a:solidFill>
                  <a:srgbClr val="002F5E"/>
                </a:solidFill>
                <a:ea typeface="+mn-lt"/>
                <a:cs typeface="+mn-lt"/>
              </a:rPr>
              <a:t>. </a:t>
            </a:r>
            <a:r>
              <a:rPr lang="en-US">
                <a:solidFill>
                  <a:srgbClr val="00838E"/>
                </a:solidFill>
                <a:ea typeface="+mn-lt"/>
                <a:cs typeface="+mn-lt"/>
                <a:hlinkClick r:id="rId3">
                  <a:extLst>
                    <a:ext uri="{A12FA001-AC4F-418D-AE19-62706E023703}">
                      <ahyp:hlinkClr xmlns:ahyp="http://schemas.microsoft.com/office/drawing/2018/hyperlinkcolor" val="tx"/>
                    </a:ext>
                  </a:extLst>
                </a:hlinkClick>
              </a:rPr>
              <a:t>https://evidenceforlearning.org.au/education-evidence/guidance-reports/effective-behaviour-supports-in-schools</a:t>
            </a:r>
            <a:r>
              <a:rPr lang="en-US">
                <a:solidFill>
                  <a:srgbClr val="00838E"/>
                </a:solidFill>
                <a:ea typeface="+mn-lt"/>
                <a:cs typeface="+mn-lt"/>
              </a:rPr>
              <a:t> </a:t>
            </a:r>
            <a:endParaRPr lang="en-AU">
              <a:solidFill>
                <a:srgbClr val="00838E"/>
              </a:solidFill>
              <a:ea typeface="+mn-lt"/>
              <a:cs typeface="+mn-lt"/>
            </a:endParaRPr>
          </a:p>
          <a:p>
            <a:pPr>
              <a:lnSpc>
                <a:spcPct val="110000"/>
              </a:lnSpc>
              <a:spcAft>
                <a:spcPts val="1800"/>
              </a:spcAft>
            </a:pPr>
            <a:r>
              <a:rPr lang="en-US"/>
              <a:t>McDonald, T.  (2019). </a:t>
            </a:r>
            <a:r>
              <a:rPr lang="en-US" i="1"/>
              <a:t>Classroom management: Engaging students in learning </a:t>
            </a:r>
            <a:r>
              <a:rPr lang="en-US"/>
              <a:t>(3rd ed.). Oxford University Press.</a:t>
            </a:r>
          </a:p>
          <a:p>
            <a:pPr>
              <a:lnSpc>
                <a:spcPct val="110000"/>
              </a:lnSpc>
              <a:spcAft>
                <a:spcPts val="1800"/>
              </a:spcAft>
            </a:pPr>
            <a:r>
              <a:rPr lang="en-US"/>
              <a:t>Peddie, B., Kelly, M., Greengard, T., Whiting, C., &amp; Richardson, S., (2024). </a:t>
            </a:r>
            <a:r>
              <a:rPr lang="en-US" i="1"/>
              <a:t>Foundational classroom management resources handbook</a:t>
            </a:r>
            <a:r>
              <a:rPr lang="en-US"/>
              <a:t>. Australian Education Research </a:t>
            </a:r>
            <a:r>
              <a:rPr lang="en-US" err="1"/>
              <a:t>Organisation</a:t>
            </a:r>
            <a:r>
              <a:rPr lang="en-US"/>
              <a:t>. </a:t>
            </a:r>
            <a:r>
              <a:rPr lang="en-AU">
                <a:solidFill>
                  <a:srgbClr val="00838E"/>
                </a:solidFill>
                <a:ea typeface="+mn-lt"/>
                <a:cs typeface="+mn-lt"/>
                <a:hlinkClick r:id="rId4">
                  <a:extLst>
                    <a:ext uri="{A12FA001-AC4F-418D-AE19-62706E023703}">
                      <ahyp:hlinkClr xmlns:ahyp="http://schemas.microsoft.com/office/drawing/2018/hyperlinkcolor" val="tx"/>
                    </a:ext>
                  </a:extLst>
                </a:hlinkClick>
              </a:rPr>
              <a:t>https://www.edresearch.edu.au/guides-resources/practice-resources/classroom-management-handbook </a:t>
            </a:r>
            <a:endParaRPr lang="en-AU">
              <a:solidFill>
                <a:srgbClr val="00838E"/>
              </a:solidFill>
              <a:ea typeface="+mn-lt"/>
              <a:cs typeface="+mn-lt"/>
            </a:endParaRPr>
          </a:p>
          <a:p>
            <a:pPr>
              <a:lnSpc>
                <a:spcPct val="110000"/>
              </a:lnSpc>
              <a:spcAft>
                <a:spcPts val="1800"/>
              </a:spcAft>
            </a:pPr>
            <a:r>
              <a:rPr lang="en-US">
                <a:ea typeface="+mn-lt"/>
                <a:cs typeface="+mn-lt"/>
              </a:rPr>
              <a:t>Richardson, S., Kelly, M., Whiting, C., &amp; Peddie, B. (2023). </a:t>
            </a:r>
            <a:r>
              <a:rPr lang="en-US" i="1">
                <a:ea typeface="+mn-lt"/>
                <a:cs typeface="+mn-lt"/>
              </a:rPr>
              <a:t>Effectively managing classrooms to create safe and supportive learning environments</a:t>
            </a:r>
            <a:r>
              <a:rPr lang="en-US">
                <a:ea typeface="+mn-lt"/>
                <a:cs typeface="+mn-lt"/>
              </a:rPr>
              <a:t>. Australian Education Research </a:t>
            </a:r>
            <a:r>
              <a:rPr lang="en-US" err="1">
                <a:ea typeface="+mn-lt"/>
                <a:cs typeface="+mn-lt"/>
              </a:rPr>
              <a:t>Organisation</a:t>
            </a:r>
            <a:r>
              <a:rPr lang="en-US">
                <a:ea typeface="+mn-lt"/>
                <a:cs typeface="+mn-lt"/>
              </a:rPr>
              <a:t>. </a:t>
            </a:r>
            <a:r>
              <a:rPr lang="en-US">
                <a:solidFill>
                  <a:srgbClr val="00838E"/>
                </a:solidFill>
                <a:ea typeface="+mn-lt"/>
                <a:cs typeface="+mn-lt"/>
                <a:hlinkClick r:id="rId5">
                  <a:extLst>
                    <a:ext uri="{A12FA001-AC4F-418D-AE19-62706E023703}">
                      <ahyp:hlinkClr xmlns:ahyp="http://schemas.microsoft.com/office/drawing/2018/hyperlinkcolor" val="tx"/>
                    </a:ext>
                  </a:extLst>
                </a:hlinkClick>
              </a:rPr>
              <a:t>https://www.edresearch.edu.au/research/research-reports/effectively-managing-classrooms-create-safe-and-supportive-learning-environments</a:t>
            </a:r>
            <a:endParaRPr lang="en-US">
              <a:solidFill>
                <a:srgbClr val="00838E"/>
              </a:solidFill>
              <a:ea typeface="+mn-lt"/>
              <a:cs typeface="+mn-lt"/>
            </a:endParaRPr>
          </a:p>
        </p:txBody>
      </p:sp>
    </p:spTree>
    <p:extLst>
      <p:ext uri="{BB962C8B-B14F-4D97-AF65-F5344CB8AC3E}">
        <p14:creationId xmlns:p14="http://schemas.microsoft.com/office/powerpoint/2010/main" val="3509832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a:extLst>
            <a:ext uri="{FF2B5EF4-FFF2-40B4-BE49-F238E27FC236}">
              <a16:creationId xmlns:a16="http://schemas.microsoft.com/office/drawing/2014/main" id="{D9244122-C292-8F0E-E6C4-942BC552E12D}"/>
            </a:ext>
          </a:extLst>
        </p:cNvPr>
        <p:cNvGrpSpPr/>
        <p:nvPr/>
      </p:nvGrpSpPr>
      <p:grpSpPr>
        <a:xfrm>
          <a:off x="0" y="0"/>
          <a:ext cx="0" cy="0"/>
          <a:chOff x="0" y="0"/>
          <a:chExt cx="0" cy="0"/>
        </a:xfrm>
      </p:grpSpPr>
      <p:pic>
        <p:nvPicPr>
          <p:cNvPr id="3" name="Picture 2" descr="This is a resource template created by the Australian Education Research Organisation (AERO) to support teachers and school leaders to create safe and supportive learning environments through effective classroom management.&#10;&#10;AERO acknowledges this resource was made possible by funding from the Australian Government Department of Education through the Engaged Classrooms Through Effective Classroom Management Program.&#10;&#10;CC BY 4.0, except for photographs, the organisation’s logo, branding and trademarks, and content or material provided by third parties, where CC BY 4.0 permissions have not been granted. Published September 2024.">
            <a:extLst>
              <a:ext uri="{FF2B5EF4-FFF2-40B4-BE49-F238E27FC236}">
                <a16:creationId xmlns:a16="http://schemas.microsoft.com/office/drawing/2014/main" id="{60E2FC93-A9FF-662D-452C-606F1C3BFF1B}"/>
              </a:ext>
            </a:extLst>
          </p:cNvPr>
          <p:cNvPicPr>
            <a:picLocks noChangeAspect="1"/>
          </p:cNvPicPr>
          <p:nvPr/>
        </p:nvPicPr>
        <p:blipFill>
          <a:blip r:embed="rId3"/>
          <a:stretch>
            <a:fillRect/>
          </a:stretch>
        </p:blipFill>
        <p:spPr>
          <a:xfrm>
            <a:off x="-1" y="-2883"/>
            <a:ext cx="12186879" cy="6860883"/>
          </a:xfrm>
          <a:prstGeom prst="rect">
            <a:avLst/>
          </a:prstGeom>
        </p:spPr>
      </p:pic>
    </p:spTree>
    <p:extLst>
      <p:ext uri="{BB962C8B-B14F-4D97-AF65-F5344CB8AC3E}">
        <p14:creationId xmlns:p14="http://schemas.microsoft.com/office/powerpoint/2010/main" val="409997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s completing school work at their desks.">
            <a:extLst>
              <a:ext uri="{FF2B5EF4-FFF2-40B4-BE49-F238E27FC236}">
                <a16:creationId xmlns:a16="http://schemas.microsoft.com/office/drawing/2014/main" id="{DF210297-C2D5-D996-D6B7-44B081AC1D51}"/>
              </a:ext>
            </a:extLst>
          </p:cNvPr>
          <p:cNvPicPr>
            <a:picLocks noChangeAspect="1"/>
          </p:cNvPicPr>
          <p:nvPr/>
        </p:nvPicPr>
        <p:blipFill>
          <a:blip r:embed="rId3"/>
          <a:srcRect t="7812" b="7812"/>
          <a:stretch/>
        </p:blipFill>
        <p:spPr>
          <a:xfrm>
            <a:off x="0" y="1"/>
            <a:ext cx="12192000" cy="6858000"/>
          </a:xfrm>
          <a:prstGeom prst="rect">
            <a:avLst/>
          </a:prstGeom>
        </p:spPr>
      </p:pic>
      <p:sp>
        <p:nvSpPr>
          <p:cNvPr id="9" name="TextBox 8">
            <a:extLst>
              <a:ext uri="{FF2B5EF4-FFF2-40B4-BE49-F238E27FC236}">
                <a16:creationId xmlns:a16="http://schemas.microsoft.com/office/drawing/2014/main" id="{2C108964-FBC9-36AB-B310-CDC081528682}"/>
              </a:ext>
              <a:ext uri="{C183D7F6-B498-43B3-948B-1728B52AA6E4}">
                <adec:decorative xmlns:adec="http://schemas.microsoft.com/office/drawing/2017/decorative" val="0"/>
              </a:ext>
            </a:extLst>
          </p:cNvPr>
          <p:cNvSpPr txBox="1"/>
          <p:nvPr/>
        </p:nvSpPr>
        <p:spPr>
          <a:xfrm>
            <a:off x="152023" y="6457953"/>
            <a:ext cx="3142322" cy="261610"/>
          </a:xfrm>
          <a:prstGeom prst="rect">
            <a:avLst/>
          </a:prstGeom>
          <a:noFill/>
        </p:spPr>
        <p:txBody>
          <a:bodyPr wrap="square">
            <a:spAutoFit/>
          </a:bodyPr>
          <a:lstStyle/>
          <a:p>
            <a:r>
              <a:rPr lang="en-AU" sz="1100" dirty="0">
                <a:hlinkClick r:id="rId4" tooltip="https://www.istockphoto.com/portfolio/asiseeit?mediatype=photography">
                  <a:extLst>
                    <a:ext uri="{A12FA001-AC4F-418D-AE19-62706E023703}">
                      <ahyp:hlinkClr xmlns:ahyp="http://schemas.microsoft.com/office/drawing/2018/hyperlinkcolor" val="tx"/>
                    </a:ext>
                  </a:extLst>
                </a:hlinkClick>
              </a:rPr>
              <a:t>Image credit: iStock.com/SDI Productions</a:t>
            </a:r>
            <a:endParaRPr lang="en-AU" sz="1100" dirty="0"/>
          </a:p>
        </p:txBody>
      </p:sp>
    </p:spTree>
    <p:extLst>
      <p:ext uri="{BB962C8B-B14F-4D97-AF65-F5344CB8AC3E}">
        <p14:creationId xmlns:p14="http://schemas.microsoft.com/office/powerpoint/2010/main" val="3108507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a:extLst>
            <a:ext uri="{FF2B5EF4-FFF2-40B4-BE49-F238E27FC236}">
              <a16:creationId xmlns:a16="http://schemas.microsoft.com/office/drawing/2014/main" id="{D9244122-C292-8F0E-E6C4-942BC552E1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DC07557-34B3-1117-A388-AB7CA294D70C}"/>
              </a:ext>
            </a:extLst>
          </p:cNvPr>
          <p:cNvSpPr txBox="1"/>
          <p:nvPr/>
        </p:nvSpPr>
        <p:spPr>
          <a:xfrm>
            <a:off x="1208527" y="2072119"/>
            <a:ext cx="9979425" cy="3000630"/>
          </a:xfrm>
          <a:prstGeom prst="rect">
            <a:avLst/>
          </a:prstGeom>
          <a:noFill/>
        </p:spPr>
        <p:txBody>
          <a:bodyPr wrap="square">
            <a:spAutoFit/>
          </a:bodyPr>
          <a:lstStyle/>
          <a:p>
            <a:pPr>
              <a:lnSpc>
                <a:spcPct val="120000"/>
              </a:lnSpc>
              <a:defRPr/>
            </a:pPr>
            <a:r>
              <a:rPr lang="en-US" sz="3200">
                <a:solidFill>
                  <a:srgbClr val="00305E"/>
                </a:solidFill>
                <a:latin typeface="Montserrat Medium" panose="00000600000000000000" pitchFamily="2" charset="0"/>
              </a:rPr>
              <a:t>Our whole-school approach is a </a:t>
            </a:r>
            <a:r>
              <a:rPr lang="en-US" sz="3200" b="1">
                <a:solidFill>
                  <a:srgbClr val="00305E"/>
                </a:solidFill>
                <a:latin typeface="Montserrat" pitchFamily="2" charset="77"/>
              </a:rPr>
              <a:t>collective</a:t>
            </a:r>
            <a:r>
              <a:rPr lang="en-US" sz="3200">
                <a:solidFill>
                  <a:srgbClr val="00305E"/>
                </a:solidFill>
                <a:latin typeface="Montserrat Medium" panose="00000600000000000000" pitchFamily="2" charset="0"/>
              </a:rPr>
              <a:t> one.</a:t>
            </a:r>
          </a:p>
          <a:p>
            <a:pPr>
              <a:lnSpc>
                <a:spcPct val="120000"/>
              </a:lnSpc>
              <a:defRPr/>
            </a:pPr>
            <a:r>
              <a:rPr lang="en-US" sz="3200">
                <a:solidFill>
                  <a:srgbClr val="00305E"/>
                </a:solidFill>
                <a:latin typeface="Montserrat Medium" panose="00000600000000000000" pitchFamily="2" charset="0"/>
              </a:rPr>
              <a:t>It requires every staff member to build </a:t>
            </a:r>
            <a:br>
              <a:rPr lang="en-US" sz="3200">
                <a:solidFill>
                  <a:srgbClr val="00305E"/>
                </a:solidFill>
                <a:latin typeface="Montserrat Medium" panose="00000600000000000000" pitchFamily="2" charset="0"/>
              </a:rPr>
            </a:br>
            <a:r>
              <a:rPr lang="en-US" sz="3200" b="1">
                <a:solidFill>
                  <a:srgbClr val="00305E"/>
                </a:solidFill>
                <a:latin typeface="Montserrat" pitchFamily="2" charset="77"/>
              </a:rPr>
              <a:t>positive relationships </a:t>
            </a:r>
            <a:r>
              <a:rPr lang="en-US" sz="3200">
                <a:solidFill>
                  <a:srgbClr val="00305E"/>
                </a:solidFill>
                <a:latin typeface="Montserrat Medium" panose="00000600000000000000" pitchFamily="2" charset="0"/>
              </a:rPr>
              <a:t>with students and families, and </a:t>
            </a:r>
            <a:r>
              <a:rPr lang="en-US" sz="3200">
                <a:solidFill>
                  <a:srgbClr val="00305E"/>
                </a:solidFill>
                <a:latin typeface="Montserrat" pitchFamily="2" charset="77"/>
              </a:rPr>
              <a:t>enact</a:t>
            </a:r>
            <a:r>
              <a:rPr lang="en-US" sz="3200" b="1">
                <a:solidFill>
                  <a:srgbClr val="00305E"/>
                </a:solidFill>
                <a:latin typeface="Montserrat" pitchFamily="2" charset="77"/>
              </a:rPr>
              <a:t> shared expectations, routines and rules</a:t>
            </a:r>
            <a:r>
              <a:rPr lang="en-US" sz="3200">
                <a:solidFill>
                  <a:srgbClr val="00305E"/>
                </a:solidFill>
                <a:latin typeface="Montserrat Medium" panose="00000600000000000000" pitchFamily="2" charset="0"/>
              </a:rPr>
              <a:t> in all aspects of school life.</a:t>
            </a:r>
          </a:p>
        </p:txBody>
      </p:sp>
      <p:sp>
        <p:nvSpPr>
          <p:cNvPr id="9" name="Rectangle 8">
            <a:extLst>
              <a:ext uri="{FF2B5EF4-FFF2-40B4-BE49-F238E27FC236}">
                <a16:creationId xmlns:a16="http://schemas.microsoft.com/office/drawing/2014/main" id="{F7969D46-39D6-5915-D83A-2FC52AD6A7A7}"/>
              </a:ext>
              <a:ext uri="{C183D7F6-B498-43B3-948B-1728B52AA6E4}">
                <adec:decorative xmlns:adec="http://schemas.microsoft.com/office/drawing/2017/decorative" val="1"/>
              </a:ext>
            </a:extLst>
          </p:cNvPr>
          <p:cNvSpPr/>
          <p:nvPr/>
        </p:nvSpPr>
        <p:spPr>
          <a:xfrm>
            <a:off x="1297094" y="1449369"/>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60588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44122-C292-8F0E-E6C4-942BC552E12D}"/>
            </a:ext>
          </a:extLst>
        </p:cNvPr>
        <p:cNvGrpSpPr/>
        <p:nvPr/>
      </p:nvGrpSpPr>
      <p:grpSpPr>
        <a:xfrm>
          <a:off x="0" y="0"/>
          <a:ext cx="0" cy="0"/>
          <a:chOff x="0" y="0"/>
          <a:chExt cx="0" cy="0"/>
        </a:xfrm>
      </p:grpSpPr>
      <p:pic>
        <p:nvPicPr>
          <p:cNvPr id="4" name="Picture 3" descr="A teacher smiling at two students who are playing the keyboard.">
            <a:extLst>
              <a:ext uri="{FF2B5EF4-FFF2-40B4-BE49-F238E27FC236}">
                <a16:creationId xmlns:a16="http://schemas.microsoft.com/office/drawing/2014/main" id="{4A287496-FCB1-4A8E-5809-AD658ECE2F52}"/>
              </a:ext>
              <a:ext uri="{C183D7F6-B498-43B3-948B-1728B52AA6E4}">
                <adec:decorative xmlns:adec="http://schemas.microsoft.com/office/drawing/2017/decorative" val="0"/>
              </a:ext>
            </a:extLst>
          </p:cNvPr>
          <p:cNvPicPr>
            <a:picLocks noChangeAspect="1"/>
          </p:cNvPicPr>
          <p:nvPr/>
        </p:nvPicPr>
        <p:blipFill rotWithShape="1">
          <a:blip r:embed="rId3"/>
          <a:srcRect l="29580" r="23813"/>
          <a:stretch/>
        </p:blipFill>
        <p:spPr>
          <a:xfrm>
            <a:off x="-1" y="-1"/>
            <a:ext cx="4794295" cy="6857999"/>
          </a:xfrm>
          <a:prstGeom prst="rect">
            <a:avLst/>
          </a:prstGeom>
        </p:spPr>
      </p:pic>
      <p:sp>
        <p:nvSpPr>
          <p:cNvPr id="2" name="TextBox 1">
            <a:extLst>
              <a:ext uri="{FF2B5EF4-FFF2-40B4-BE49-F238E27FC236}">
                <a16:creationId xmlns:a16="http://schemas.microsoft.com/office/drawing/2014/main" id="{420B4508-7CA0-1341-9FB5-74CA53DEE9B0}"/>
              </a:ext>
              <a:ext uri="{C183D7F6-B498-43B3-948B-1728B52AA6E4}">
                <adec:decorative xmlns:adec="http://schemas.microsoft.com/office/drawing/2017/decorative" val="0"/>
              </a:ext>
            </a:extLst>
          </p:cNvPr>
          <p:cNvSpPr txBox="1"/>
          <p:nvPr/>
        </p:nvSpPr>
        <p:spPr>
          <a:xfrm>
            <a:off x="0" y="6519734"/>
            <a:ext cx="3407079" cy="261610"/>
          </a:xfrm>
          <a:prstGeom prst="rect">
            <a:avLst/>
          </a:prstGeom>
          <a:noFill/>
        </p:spPr>
        <p:txBody>
          <a:bodyPr wrap="square">
            <a:spAutoFit/>
          </a:bodyPr>
          <a:lstStyle/>
          <a:p>
            <a:r>
              <a:rPr lang="en-AU" sz="1100" dirty="0">
                <a:solidFill>
                  <a:schemeClr val="bg1"/>
                </a:solidFill>
                <a:hlinkClick r:id="rId4"/>
              </a:rPr>
              <a:t>Image credit: iStock.com/</a:t>
            </a:r>
            <a:r>
              <a:rPr lang="en-AU" sz="1100" dirty="0" err="1">
                <a:solidFill>
                  <a:schemeClr val="bg1"/>
                </a:solidFill>
                <a:hlinkClick r:id="rId4"/>
              </a:rPr>
              <a:t>SolStock</a:t>
            </a:r>
            <a:endParaRPr lang="en-AU" sz="1100" dirty="0">
              <a:solidFill>
                <a:schemeClr val="bg1"/>
              </a:solidFill>
            </a:endParaRPr>
          </a:p>
        </p:txBody>
      </p:sp>
      <p:sp>
        <p:nvSpPr>
          <p:cNvPr id="7" name="TextBox 6">
            <a:extLst>
              <a:ext uri="{FF2B5EF4-FFF2-40B4-BE49-F238E27FC236}">
                <a16:creationId xmlns:a16="http://schemas.microsoft.com/office/drawing/2014/main" id="{10C42528-8A5B-6732-47AD-DFCD17CBF23B}"/>
              </a:ext>
            </a:extLst>
          </p:cNvPr>
          <p:cNvSpPr txBox="1"/>
          <p:nvPr/>
        </p:nvSpPr>
        <p:spPr>
          <a:xfrm>
            <a:off x="5303626" y="542688"/>
            <a:ext cx="6352755" cy="2700868"/>
          </a:xfrm>
          <a:prstGeom prst="rect">
            <a:avLst/>
          </a:prstGeom>
          <a:noFill/>
        </p:spPr>
        <p:txBody>
          <a:bodyPr wrap="square" lIns="91440" tIns="45720" rIns="91440" bIns="45720" anchor="t">
            <a:spAutoFit/>
          </a:bodyPr>
          <a:lstStyle/>
          <a:p>
            <a:pPr>
              <a:lnSpc>
                <a:spcPct val="120000"/>
              </a:lnSpc>
              <a:spcAft>
                <a:spcPts val="1200"/>
              </a:spcAft>
            </a:pPr>
            <a:r>
              <a:rPr lang="en-US" dirty="0">
                <a:solidFill>
                  <a:srgbClr val="00305E"/>
                </a:solidFill>
                <a:latin typeface="Montserrat Medium"/>
              </a:rPr>
              <a:t>The development of positive learning environments is made more potent when these environments are consistently developed across the whole school. </a:t>
            </a:r>
          </a:p>
          <a:p>
            <a:pPr>
              <a:lnSpc>
                <a:spcPct val="120000"/>
              </a:lnSpc>
              <a:spcAft>
                <a:spcPts val="1200"/>
              </a:spcAft>
            </a:pPr>
            <a:r>
              <a:rPr lang="en-US" dirty="0">
                <a:solidFill>
                  <a:srgbClr val="00305E"/>
                </a:solidFill>
                <a:latin typeface="Montserrat Medium"/>
              </a:rPr>
              <a:t>A school-wide approach is preferred to inconsistent approaches to teaching, </a:t>
            </a:r>
            <a:r>
              <a:rPr lang="en-US" dirty="0" err="1">
                <a:solidFill>
                  <a:srgbClr val="00305E"/>
                </a:solidFill>
                <a:latin typeface="Montserrat Medium"/>
              </a:rPr>
              <a:t>behaviour</a:t>
            </a:r>
            <a:r>
              <a:rPr lang="en-US" dirty="0">
                <a:solidFill>
                  <a:srgbClr val="00305E"/>
                </a:solidFill>
                <a:latin typeface="Montserrat Medium"/>
              </a:rPr>
              <a:t>, expectations, values and respect. </a:t>
            </a:r>
            <a:endParaRPr lang="en-US" sz="1050" dirty="0">
              <a:solidFill>
                <a:srgbClr val="00305E"/>
              </a:solidFill>
              <a:latin typeface="Montserrat" pitchFamily="2" charset="77"/>
            </a:endParaRPr>
          </a:p>
          <a:p>
            <a:pPr>
              <a:lnSpc>
                <a:spcPct val="120000"/>
              </a:lnSpc>
              <a:spcAft>
                <a:spcPts val="1200"/>
              </a:spcAft>
            </a:pPr>
            <a:r>
              <a:rPr lang="en-US" dirty="0">
                <a:solidFill>
                  <a:schemeClr val="accent1"/>
                </a:solidFill>
                <a:latin typeface="Montserrat"/>
              </a:rPr>
              <a:t>(McDonald, 2019)</a:t>
            </a:r>
          </a:p>
        </p:txBody>
      </p:sp>
      <p:sp>
        <p:nvSpPr>
          <p:cNvPr id="14" name="TextBox 13">
            <a:extLst>
              <a:ext uri="{FF2B5EF4-FFF2-40B4-BE49-F238E27FC236}">
                <a16:creationId xmlns:a16="http://schemas.microsoft.com/office/drawing/2014/main" id="{557F0F69-3581-E9E2-1043-1AD2F396A81B}"/>
              </a:ext>
            </a:extLst>
          </p:cNvPr>
          <p:cNvSpPr txBox="1"/>
          <p:nvPr/>
        </p:nvSpPr>
        <p:spPr>
          <a:xfrm>
            <a:off x="4794294" y="3852910"/>
            <a:ext cx="7397706" cy="3005088"/>
          </a:xfrm>
          <a:prstGeom prst="rect">
            <a:avLst/>
          </a:prstGeom>
          <a:solidFill>
            <a:srgbClr val="F2EAE0"/>
          </a:solidFill>
        </p:spPr>
        <p:txBody>
          <a:bodyPr wrap="square" lIns="612000" tIns="72000" rIns="612000" bIns="72000" anchor="ctr" anchorCtr="0">
            <a:noAutofit/>
          </a:bodyPr>
          <a:lstStyle/>
          <a:p>
            <a:pPr>
              <a:lnSpc>
                <a:spcPct val="120000"/>
              </a:lnSpc>
              <a:spcAft>
                <a:spcPts val="0"/>
              </a:spcAft>
            </a:pPr>
            <a:r>
              <a:rPr lang="en-US" dirty="0">
                <a:solidFill>
                  <a:srgbClr val="00305E"/>
                </a:solidFill>
                <a:latin typeface="Montserrat Medium" pitchFamily="2" charset="77"/>
              </a:rPr>
              <a:t>Whole-school approaches can promote inclusion, improve school culture and ultimately improve the school for staff as well as students.</a:t>
            </a:r>
          </a:p>
          <a:p>
            <a:pPr>
              <a:lnSpc>
                <a:spcPct val="120000"/>
              </a:lnSpc>
              <a:spcAft>
                <a:spcPts val="0"/>
              </a:spcAft>
            </a:pPr>
            <a:endParaRPr lang="en-US" sz="1200" dirty="0">
              <a:solidFill>
                <a:srgbClr val="00305E"/>
              </a:solidFill>
              <a:latin typeface="+mj-lt"/>
            </a:endParaRPr>
          </a:p>
          <a:p>
            <a:pPr>
              <a:lnSpc>
                <a:spcPct val="120000"/>
              </a:lnSpc>
              <a:spcAft>
                <a:spcPts val="0"/>
              </a:spcAft>
            </a:pPr>
            <a:r>
              <a:rPr lang="en-US" dirty="0">
                <a:solidFill>
                  <a:schemeClr val="accent1"/>
                </a:solidFill>
                <a:latin typeface="+mj-lt"/>
              </a:rPr>
              <a:t>(Evidence for Learning, 2023)</a:t>
            </a:r>
          </a:p>
        </p:txBody>
      </p:sp>
    </p:spTree>
    <p:extLst>
      <p:ext uri="{BB962C8B-B14F-4D97-AF65-F5344CB8AC3E}">
        <p14:creationId xmlns:p14="http://schemas.microsoft.com/office/powerpoint/2010/main" val="252882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1D797C-156D-61B4-592A-64FB612E9749}"/>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191AF54F-2335-3C27-CB5D-3CAFE620E6A6}"/>
              </a:ext>
            </a:extLst>
          </p:cNvPr>
          <p:cNvSpPr>
            <a:spLocks noGrp="1"/>
          </p:cNvSpPr>
          <p:nvPr>
            <p:ph type="title"/>
          </p:nvPr>
        </p:nvSpPr>
        <p:spPr/>
        <p:txBody>
          <a:bodyPr>
            <a:normAutofit/>
          </a:bodyPr>
          <a:lstStyle/>
          <a:p>
            <a:r>
              <a:rPr kumimoji="0" lang="en-US" b="1" i="0" u="none" strike="noStrike" kern="1800" cap="none" spc="0" normalizeH="0" baseline="0" noProof="0">
                <a:ln>
                  <a:noFill/>
                </a:ln>
                <a:solidFill>
                  <a:srgbClr val="002F5E"/>
                </a:solidFill>
                <a:effectLst/>
                <a:uLnTx/>
                <a:uFillTx/>
                <a:latin typeface="Montserrat SemiBold" panose="00000700000000000000" pitchFamily="2" charset="0"/>
                <a:ea typeface="PT Sans" panose="020B0503020203020204" pitchFamily="34" charset="0"/>
                <a:cs typeface="Poppins SemiBold"/>
              </a:rPr>
              <a:t>Why a whole-school approach?</a:t>
            </a:r>
            <a:endParaRPr lang="en-AU"/>
          </a:p>
        </p:txBody>
      </p:sp>
      <p:sp>
        <p:nvSpPr>
          <p:cNvPr id="4" name="Picture Placeholder 15">
            <a:extLst>
              <a:ext uri="{FF2B5EF4-FFF2-40B4-BE49-F238E27FC236}">
                <a16:creationId xmlns:a16="http://schemas.microsoft.com/office/drawing/2014/main" id="{1F25E0D9-4ABA-3FB4-ECB6-779657686479}"/>
              </a:ext>
            </a:extLst>
          </p:cNvPr>
          <p:cNvSpPr txBox="1">
            <a:spLocks/>
          </p:cNvSpPr>
          <p:nvPr/>
        </p:nvSpPr>
        <p:spPr>
          <a:xfrm>
            <a:off x="671651" y="1982796"/>
            <a:ext cx="5443010" cy="425003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spcAft>
                <a:spcPts val="600"/>
              </a:spcAft>
              <a:buFontTx/>
              <a:buNone/>
              <a:defRPr sz="1800" b="1" i="0" kern="1200" baseline="0">
                <a:solidFill>
                  <a:schemeClr val="tx1"/>
                </a:solidFill>
                <a:latin typeface="Montserrat Medium" pitchFamily="2" charset="77"/>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Medium" pitchFamily="2" charset="77"/>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600" kern="1200" baseline="0">
                <a:solidFill>
                  <a:schemeClr val="tx1"/>
                </a:solidFill>
                <a:latin typeface="Montserrat Medium" pitchFamily="2" charset="77"/>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50000"/>
              <a:buFont typeface="Lucida Grande" panose="020B0600040502020204" pitchFamily="34" charset="0"/>
              <a:buChar char="►"/>
              <a:defRPr sz="1400" kern="1200" baseline="0">
                <a:solidFill>
                  <a:schemeClr val="tx1"/>
                </a:solidFill>
                <a:latin typeface="Montserrat Medium" pitchFamily="2" charset="77"/>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Medium" panose="00000600000000000000" pitchFamily="2" charset="0"/>
              </a:rPr>
              <a:t>Clarity </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Medium" panose="00000600000000000000" pitchFamily="2" charset="0"/>
              </a:rPr>
              <a:t>Predictability</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Medium" panose="00000600000000000000" pitchFamily="2" charset="0"/>
              </a:rPr>
              <a:t>Shared understanding and practice</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Medium" panose="00000600000000000000" pitchFamily="2" charset="0"/>
              </a:rPr>
              <a:t>Supports individual teachers</a:t>
            </a:r>
          </a:p>
          <a:p>
            <a:pPr marL="342900" indent="-342900">
              <a:lnSpc>
                <a:spcPct val="110000"/>
              </a:lnSpc>
              <a:spcAft>
                <a:spcPts val="1000"/>
              </a:spcAft>
              <a:buFont typeface="Arial" panose="020B0604020202020204" pitchFamily="34" charset="0"/>
              <a:buChar char="•"/>
              <a:defRPr/>
            </a:pPr>
            <a:r>
              <a:rPr lang="en-US" sz="2000" b="0" err="1">
                <a:solidFill>
                  <a:srgbClr val="002F5E"/>
                </a:solidFill>
                <a:latin typeface="Montserrat Medium" panose="00000600000000000000" pitchFamily="2" charset="0"/>
              </a:rPr>
              <a:t>Maximise</a:t>
            </a:r>
            <a:r>
              <a:rPr lang="en-US" sz="2000" b="0">
                <a:solidFill>
                  <a:srgbClr val="002F5E"/>
                </a:solidFill>
                <a:latin typeface="Montserrat Medium" panose="00000600000000000000" pitchFamily="2" charset="0"/>
              </a:rPr>
              <a:t> learning time</a:t>
            </a:r>
          </a:p>
        </p:txBody>
      </p:sp>
    </p:spTree>
    <p:extLst>
      <p:ext uri="{BB962C8B-B14F-4D97-AF65-F5344CB8AC3E}">
        <p14:creationId xmlns:p14="http://schemas.microsoft.com/office/powerpoint/2010/main" val="4034091166"/>
      </p:ext>
    </p:extLst>
  </p:cSld>
  <p:clrMapOvr>
    <a:masterClrMapping/>
  </p:clrMapOvr>
</p:sld>
</file>

<file path=ppt/theme/theme1.xml><?xml version="1.0" encoding="utf-8"?>
<a:theme xmlns:a="http://schemas.openxmlformats.org/drawingml/2006/main" name="Master">
  <a:themeElements>
    <a:clrScheme name="Custom 11">
      <a:dk1>
        <a:srgbClr val="002F5E"/>
      </a:dk1>
      <a:lt1>
        <a:srgbClr val="FFFFFF"/>
      </a:lt1>
      <a:dk2>
        <a:srgbClr val="002F5E"/>
      </a:dk2>
      <a:lt2>
        <a:srgbClr val="F2F2F2"/>
      </a:lt2>
      <a:accent1>
        <a:srgbClr val="00838E"/>
      </a:accent1>
      <a:accent2>
        <a:srgbClr val="006E7F"/>
      </a:accent2>
      <a:accent3>
        <a:srgbClr val="004C71"/>
      </a:accent3>
      <a:accent4>
        <a:srgbClr val="00305E"/>
      </a:accent4>
      <a:accent5>
        <a:srgbClr val="252162"/>
      </a:accent5>
      <a:accent6>
        <a:srgbClr val="2C2A2B"/>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b="0" i="0" spc="0" baseline="0" dirty="0" smtClean="0">
            <a:solidFill>
              <a:schemeClr val="accent1"/>
            </a:solidFill>
            <a:latin typeface="Montserrat Medium" pitchFamily="2" charset="77"/>
          </a:defRPr>
        </a:defPPr>
      </a:lstStyle>
    </a:txDef>
  </a:objectDefaults>
  <a:extraClrSchemeLst/>
  <a:extLst>
    <a:ext uri="{05A4C25C-085E-4340-85A3-A5531E510DB2}">
      <thm15:themeFamily xmlns:thm15="http://schemas.microsoft.com/office/thememl/2012/main" name="Slides for 19_01 v2" id="{93109B55-CE03-45CD-8864-BBD1EF26AA03}" vid="{A75E678B-5B6D-42A9-959F-3B9B7CF7B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51f493-9abd-452a-bd46-7a08fa0b3d95">
      <UserInfo>
        <DisplayName>Annie Hopps</DisplayName>
        <AccountId>885</AccountId>
        <AccountType/>
      </UserInfo>
      <UserInfo>
        <DisplayName>Tal Greengard</DisplayName>
        <AccountId>171</AccountId>
        <AccountType/>
      </UserInfo>
      <UserInfo>
        <DisplayName>Cate Whiting</DisplayName>
        <AccountId>76</AccountId>
        <AccountType/>
      </UserInfo>
      <UserInfo>
        <DisplayName>Ben Peddie</DisplayName>
        <AccountId>86</AccountId>
        <AccountType/>
      </UserInfo>
      <UserInfo>
        <DisplayName>Megan Kelly</DisplayName>
        <AccountId>128</AccountId>
        <AccountType/>
      </UserInfo>
      <UserInfo>
        <DisplayName>Clare Spillane</DisplayName>
        <AccountId>1411</AccountId>
        <AccountType/>
      </UserInfo>
      <UserInfo>
        <DisplayName>Sarah Hayter</DisplayName>
        <AccountId>1368</AccountId>
        <AccountType/>
      </UserInfo>
      <UserInfo>
        <DisplayName>Sarah Richardson</DisplayName>
        <AccountId>13</AccountId>
        <AccountType/>
      </UserInfo>
      <UserInfo>
        <DisplayName>Publishing</DisplayName>
        <AccountId>1719</AccountId>
        <AccountType/>
      </UserInfo>
      <UserInfo>
        <DisplayName>Shivali Nayak</DisplayName>
        <AccountId>1021</AccountId>
        <AccountType/>
      </UserInfo>
      <UserInfo>
        <DisplayName>First Nations</DisplayName>
        <AccountId>1723</AccountId>
        <AccountType/>
      </UserInfo>
      <UserInfo>
        <DisplayName>Toni Delany-Crowe</DisplayName>
        <AccountId>144</AccountId>
        <AccountType/>
      </UserInfo>
      <UserInfo>
        <DisplayName>Nuella Flynn</DisplayName>
        <AccountId>22</AccountId>
        <AccountType/>
      </UserInfo>
      <UserInfo>
        <DisplayName>Jessica Brosnan</DisplayName>
        <AccountId>112</AccountId>
        <AccountType/>
      </UserInfo>
      <UserInfo>
        <DisplayName>Sally Cooper</DisplayName>
        <AccountId>155</AccountId>
        <AccountType/>
      </UserInfo>
      <UserInfo>
        <DisplayName>Rachel Elphick</DisplayName>
        <AccountId>341</AccountId>
        <AccountType/>
      </UserInfo>
      <UserInfo>
        <DisplayName>Greta Holmberg</DisplayName>
        <AccountId>1555</AccountId>
        <AccountType/>
      </UserInfo>
      <UserInfo>
        <DisplayName>Kathryn Martin-Anderson</DisplayName>
        <AccountId>114</AccountId>
        <AccountType/>
      </UserInfo>
      <UserInfo>
        <DisplayName>Samara Rowling</DisplayName>
        <AccountId>316</AccountId>
        <AccountType/>
      </UserInfo>
      <UserInfo>
        <DisplayName>Anita Cheung</DisplayName>
        <AccountId>1825</AccountId>
        <AccountType/>
      </UserInfo>
      <UserInfo>
        <DisplayName>Cynthia How</DisplayName>
        <AccountId>113</AccountId>
        <AccountType/>
      </UserInfo>
      <UserInfo>
        <DisplayName>Libby Leetch</DisplayName>
        <AccountId>16</AccountId>
        <AccountType/>
      </UserInfo>
      <UserInfo>
        <DisplayName>Anne-Louise Semple</DisplayName>
        <AccountId>247</AccountId>
        <AccountType/>
      </UserInfo>
      <UserInfo>
        <DisplayName>Delivery</DisplayName>
        <AccountId>1427</AccountId>
        <AccountType/>
      </UserInfo>
      <UserInfo>
        <DisplayName>Tam Johnston</DisplayName>
        <AccountId>1044</AccountId>
        <AccountType/>
      </UserInfo>
      <UserInfo>
        <DisplayName>Rowena Finnane</DisplayName>
        <AccountId>25</AccountId>
        <AccountType/>
      </UserInfo>
    </SharedWithUsers>
    <TaxCatchAll xmlns="3a51f493-9abd-452a-bd46-7a08fa0b3d95" xsi:nil="true"/>
    <lcf76f155ced4ddcb4097134ff3c332f xmlns="a4ed7cb2-0ad0-4fe9-a505-58366948973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1CE0A3F31BBD43B4F7B219C8FC3EC3" ma:contentTypeVersion="15" ma:contentTypeDescription="Create a new document." ma:contentTypeScope="" ma:versionID="465108baa8c1ef21adb78ee0217b5869">
  <xsd:schema xmlns:xsd="http://www.w3.org/2001/XMLSchema" xmlns:xs="http://www.w3.org/2001/XMLSchema" xmlns:p="http://schemas.microsoft.com/office/2006/metadata/properties" xmlns:ns2="a4ed7cb2-0ad0-4fe9-a505-583669489738" xmlns:ns3="3a51f493-9abd-452a-bd46-7a08fa0b3d95" targetNamespace="http://schemas.microsoft.com/office/2006/metadata/properties" ma:root="true" ma:fieldsID="2dcee2795e164fa47d81ce10cb054971" ns2:_="" ns3:_="">
    <xsd:import namespace="a4ed7cb2-0ad0-4fe9-a505-583669489738"/>
    <xsd:import namespace="3a51f493-9abd-452a-bd46-7a08fa0b3d9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d7cb2-0ad0-4fe9-a505-5836694897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eb2538-67af-4111-9026-bc78ab4e6f5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51f493-9abd-452a-bd46-7a08fa0b3d9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5919e70-5796-4b31-8596-6ffbc3b6f4fd}" ma:internalName="TaxCatchAll" ma:showField="CatchAllData" ma:web="3a51f493-9abd-452a-bd46-7a08fa0b3d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1D253-D03F-4970-8ACB-343DE40555E0}">
  <ds:schemaRefs>
    <ds:schemaRef ds:uri="3a51f493-9abd-452a-bd46-7a08fa0b3d95"/>
    <ds:schemaRef ds:uri="a4ed7cb2-0ad0-4fe9-a505-5836694897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95AECB4-14AC-466C-BC6A-1C3130BE818B}">
  <ds:schemaRefs>
    <ds:schemaRef ds:uri="3a51f493-9abd-452a-bd46-7a08fa0b3d95"/>
    <ds:schemaRef ds:uri="a4ed7cb2-0ad0-4fe9-a505-5836694897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FDA1F2-1DF8-4A8A-9A9C-3B648A0F5D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Slides for 19_01 v4</Template>
  <TotalTime>312</TotalTime>
  <Words>7973</Words>
  <Application>Microsoft Office PowerPoint</Application>
  <PresentationFormat>Widescreen</PresentationFormat>
  <Paragraphs>801</Paragraphs>
  <Slides>52</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Poppins SemiBold</vt:lpstr>
      <vt:lpstr>Courier New</vt:lpstr>
      <vt:lpstr>Arial</vt:lpstr>
      <vt:lpstr>Calibri</vt:lpstr>
      <vt:lpstr>Segoe UI</vt:lpstr>
      <vt:lpstr>Aptos</vt:lpstr>
      <vt:lpstr>Montserrat</vt:lpstr>
      <vt:lpstr>Helvetica</vt:lpstr>
      <vt:lpstr>Montserrat Medium</vt:lpstr>
      <vt:lpstr>Montserrat SemiBold</vt:lpstr>
      <vt:lpstr>Times New Roman</vt:lpstr>
      <vt:lpstr>Master</vt:lpstr>
      <vt:lpstr>Before using this slide deck, please read AERO's practice resource, A Whole School Approach to Classroom Management: Facilitation Guide, and follow the instructions for preparing this slide deck.</vt:lpstr>
      <vt:lpstr>Our whole-school approach to classroom management</vt:lpstr>
      <vt:lpstr>Acknowledgement of Country</vt:lpstr>
      <vt:lpstr>Purpose of this session</vt:lpstr>
      <vt:lpstr>PowerPoint Presentation</vt:lpstr>
      <vt:lpstr>PowerPoint Presentation</vt:lpstr>
      <vt:lpstr>PowerPoint Presentation</vt:lpstr>
      <vt:lpstr>PowerPoint Presentation</vt:lpstr>
      <vt:lpstr>Why a whole-school approach?</vt:lpstr>
      <vt:lpstr>Our whole-school approach</vt:lpstr>
      <vt:lpstr>Our support for you</vt:lpstr>
      <vt:lpstr>Our vision, mission and values</vt:lpstr>
      <vt:lpstr>Our vision and mission</vt:lpstr>
      <vt:lpstr>Our values</vt:lpstr>
      <vt:lpstr>Questions</vt:lpstr>
      <vt:lpstr>Our positive relationships with students and families</vt:lpstr>
      <vt:lpstr>Positive relationships with students and families</vt:lpstr>
      <vt:lpstr>Building positive connections with all students</vt:lpstr>
      <vt:lpstr>Positive relationships with students and families</vt:lpstr>
      <vt:lpstr>Positive relationships with students and families</vt:lpstr>
      <vt:lpstr>Positive relationships with students and families</vt:lpstr>
      <vt:lpstr>Preparing to communicate  with parents and primary caregivers </vt:lpstr>
      <vt:lpstr>Support for establishing and maintaining  positive relationships with students and families</vt:lpstr>
      <vt:lpstr>Questions</vt:lpstr>
      <vt:lpstr>Our high expectations,  routines and rules</vt:lpstr>
      <vt:lpstr>High expectations, routines and rules</vt:lpstr>
      <vt:lpstr>How we communicate our expectations, routines and rules to students and families</vt:lpstr>
      <vt:lpstr>Explicitly teaching an expectation, routine or rule</vt:lpstr>
      <vt:lpstr>Our routines for behaviour</vt:lpstr>
      <vt:lpstr>Our routines for learning</vt:lpstr>
      <vt:lpstr>Our routine for before school</vt:lpstr>
      <vt:lpstr>Our routine for gaining all students’ attention</vt:lpstr>
      <vt:lpstr>Our routine for students gaining teacher attention</vt:lpstr>
      <vt:lpstr>Our routine for entering the classroom</vt:lpstr>
      <vt:lpstr>Our routine for setting behaviour expectations for completing learning tasks</vt:lpstr>
      <vt:lpstr>Our exit routine: Ending the lesson</vt:lpstr>
      <vt:lpstr>Our exit routine: Students leaving the classroom</vt:lpstr>
      <vt:lpstr>Our routine for students moving through the school</vt:lpstr>
      <vt:lpstr>Our routine for students leaving school at the end of the day</vt:lpstr>
      <vt:lpstr>Our rules</vt:lpstr>
      <vt:lpstr>Other expectations</vt:lpstr>
      <vt:lpstr>Support for establishing and maintaining high expectations, routines and rules</vt:lpstr>
      <vt:lpstr>Questions</vt:lpstr>
      <vt:lpstr>Explicitly teaching an expectation, routine or rule</vt:lpstr>
      <vt:lpstr>How we respond to disengaged and disruptive behaviour </vt:lpstr>
      <vt:lpstr>Responding to disengaged and disruptive behaviour</vt:lpstr>
      <vt:lpstr>Support for responding to disengaged and disruptive behaviour</vt:lpstr>
      <vt:lpstr>Questions</vt:lpstr>
      <vt:lpstr>Our whole-school approach</vt:lpstr>
      <vt:lpstr>Our support for you</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 Whiting</dc:creator>
  <cp:lastModifiedBy>Cynthia Hung</cp:lastModifiedBy>
  <cp:revision>13</cp:revision>
  <cp:lastPrinted>2024-06-05T06:22:40Z</cp:lastPrinted>
  <dcterms:created xsi:type="dcterms:W3CDTF">2024-01-17T05:51:14Z</dcterms:created>
  <dcterms:modified xsi:type="dcterms:W3CDTF">2024-08-26T03:57:17Z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0x010100211CE0A3F31BBD43B4F7B219C8FC3EC3</vt:lpwstr>
  </property>
  <property fmtid="{D5CDD505-2E9C-101B-9397-08002B2CF9AE}" pid="3" name="MediaServiceImageTags">
    <vt:lpwstr/>
  </property>
</Properties>
</file>